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9"/>
  </p:notesMasterIdLst>
  <p:sldIdLst>
    <p:sldId id="257" r:id="rId2"/>
    <p:sldId id="277" r:id="rId3"/>
    <p:sldId id="279" r:id="rId4"/>
    <p:sldId id="280" r:id="rId5"/>
    <p:sldId id="274" r:id="rId6"/>
    <p:sldId id="263" r:id="rId7"/>
    <p:sldId id="281" r:id="rId8"/>
    <p:sldId id="264" r:id="rId9"/>
    <p:sldId id="282" r:id="rId10"/>
    <p:sldId id="266" r:id="rId11"/>
    <p:sldId id="275" r:id="rId12"/>
    <p:sldId id="268" r:id="rId13"/>
    <p:sldId id="270" r:id="rId14"/>
    <p:sldId id="276" r:id="rId15"/>
    <p:sldId id="272" r:id="rId16"/>
    <p:sldId id="283" r:id="rId17"/>
    <p:sldId id="273"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635"/>
    <a:srgbClr val="5DD5FF"/>
    <a:srgbClr val="00217E"/>
    <a:srgbClr val="600000"/>
    <a:srgbClr val="FF8225"/>
    <a:srgbClr val="FF2549"/>
    <a:srgbClr val="FF0D97"/>
    <a:srgbClr val="0000CC"/>
    <a:srgbClr val="9EFF29"/>
    <a:srgbClr val="C800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66"/>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5/5/2022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533E96-F078-4B3D-A8F4-F1AF21EBC357}" type="slidenum">
              <a:rPr lang="en-US" smtClean="0"/>
              <a:t>8</a:t>
            </a:fld>
            <a:endParaRPr lang="en-US"/>
          </a:p>
        </p:txBody>
      </p:sp>
    </p:spTree>
    <p:extLst>
      <p:ext uri="{BB962C8B-B14F-4D97-AF65-F5344CB8AC3E}">
        <p14:creationId xmlns:p14="http://schemas.microsoft.com/office/powerpoint/2010/main" val="14509096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924667" y="1305229"/>
            <a:ext cx="6740011" cy="1902544"/>
          </a:xfrm>
          <a:noFill/>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648930" y="3189341"/>
            <a:ext cx="8001000" cy="678426"/>
          </a:xfrm>
        </p:spPr>
        <p:txBody>
          <a:bodyPr>
            <a:normAutofit/>
          </a:bodyPr>
          <a:lstStyle>
            <a:lvl1pPr marL="0" indent="0" algn="r">
              <a:buNone/>
              <a:defRPr sz="2800" b="0" i="0">
                <a:solidFill>
                  <a:schemeClr val="accent6">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5/5/2022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1442" y="202214"/>
            <a:ext cx="8259098" cy="763526"/>
          </a:xfrm>
        </p:spPr>
        <p:txBody>
          <a:bodyPr>
            <a:normAutofit/>
          </a:bodyPr>
          <a:lstStyle>
            <a:lvl1pPr algn="r">
              <a:defRPr sz="3600" baseline="0">
                <a:solidFill>
                  <a:schemeClr val="accent6">
                    <a:lumMod val="60000"/>
                    <a:lumOff val="40000"/>
                  </a:schemeClr>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501445" y="1224116"/>
            <a:ext cx="8244349" cy="3524865"/>
          </a:xfrm>
        </p:spPr>
        <p:txBody>
          <a:bodyPr/>
          <a:lstStyle>
            <a:lvl1pPr algn="l">
              <a:defRPr sz="2800">
                <a:solidFill>
                  <a:srgbClr val="002060"/>
                </a:solidFill>
              </a:defRPr>
            </a:lvl1pPr>
            <a:lvl2pPr algn="l">
              <a:defRPr>
                <a:solidFill>
                  <a:srgbClr val="002060"/>
                </a:solidFill>
              </a:defRPr>
            </a:lvl2pPr>
            <a:lvl3pPr algn="l">
              <a:defRPr>
                <a:solidFill>
                  <a:srgbClr val="002060"/>
                </a:solidFill>
              </a:defRPr>
            </a:lvl3pPr>
            <a:lvl4pPr algn="l">
              <a:defRPr>
                <a:solidFill>
                  <a:srgbClr val="002060"/>
                </a:solidFill>
              </a:defRPr>
            </a:lvl4pPr>
            <a:lvl5pPr algn="l">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49212" y="487653"/>
            <a:ext cx="6618881" cy="725349"/>
          </a:xfrm>
        </p:spPr>
        <p:txBody>
          <a:bodyPr>
            <a:normAutofit/>
          </a:bodyPr>
          <a:lstStyle>
            <a:lvl1pPr algn="l">
              <a:defRPr sz="3600">
                <a:solidFill>
                  <a:schemeClr val="accent6">
                    <a:lumMod val="60000"/>
                    <a:lumOff val="40000"/>
                  </a:schemeClr>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057400" y="1260986"/>
            <a:ext cx="6644149" cy="3508626"/>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5/5/2022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5/5/2022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0067" y="220023"/>
            <a:ext cx="8093365" cy="763525"/>
          </a:xfrm>
        </p:spPr>
        <p:txBody>
          <a:bodyPr>
            <a:normAutofit/>
          </a:bodyPr>
          <a:lstStyle>
            <a:lvl1pPr algn="r">
              <a:defRPr sz="3600" baseline="0">
                <a:solidFill>
                  <a:schemeClr val="accent6">
                    <a:lumMod val="60000"/>
                    <a:lumOff val="40000"/>
                  </a:schemeClr>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596525"/>
            <a:ext cx="4040188"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068922"/>
            <a:ext cx="4040188" cy="2276294"/>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596525"/>
            <a:ext cx="4041775"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068922"/>
            <a:ext cx="4041775" cy="2276294"/>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5/5/2022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5/5/2022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5/5/2022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5/5/2022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ADDDF611-4FD1-4287-8B2F-3B5E00AD3FDD}"/>
              </a:ext>
            </a:extLst>
          </p:cNvPr>
          <p:cNvPicPr>
            <a:picLocks noGrp="1" noChangeAspect="1"/>
          </p:cNvPicPr>
          <p:nvPr>
            <p:ph idx="1"/>
          </p:nvPr>
        </p:nvPicPr>
        <p:blipFill>
          <a:blip r:embed="rId2"/>
          <a:stretch>
            <a:fillRect/>
          </a:stretch>
        </p:blipFill>
        <p:spPr>
          <a:xfrm>
            <a:off x="1446018" y="1365121"/>
            <a:ext cx="6251964" cy="3327658"/>
          </a:xfrm>
          <a:prstGeom prst="rect">
            <a:avLst/>
          </a:prstGeom>
        </p:spPr>
      </p:pic>
    </p:spTree>
    <p:extLst>
      <p:ext uri="{BB962C8B-B14F-4D97-AF65-F5344CB8AC3E}">
        <p14:creationId xmlns:p14="http://schemas.microsoft.com/office/powerpoint/2010/main" val="41033094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3861" y="1634874"/>
            <a:ext cx="6767023" cy="3508626"/>
          </a:xfrm>
        </p:spPr>
        <p:txBody>
          <a:bodyPr>
            <a:normAutofit/>
          </a:bodyPr>
          <a:lstStyle/>
          <a:p>
            <a:pPr algn="ctr"/>
            <a:r>
              <a:rPr lang="fa-IR" sz="2000" dirty="0">
                <a:latin typeface="Aharoni" panose="02010803020104030203" pitchFamily="2" charset="-79"/>
              </a:rPr>
              <a:t>محیا کردن روده از نظر گونه های باکتری مورد نیاز که از طریق تجویز یا مصرف مواد غذایی موسوم به پروبیوتیک انجام می شود، در کاهش علائم موثر باشد. بر همین اساس، در چندین مطالعه انسانی و حیوانی، میزان فایده و اثر بخشی پروبیوتیک ها در نمونه های آلزایمر بررسی شده نتایج بسیاری حاکی از مفید بودن این مواد که حاوی ترکیب خاصی از گونه های باکتری روده ای است بدست آمده است. اگرچه هنوز قضاوت کردن در مورد تاثیر قطعی درمانی پروبیوتیک بر اختلالاتی مانند آلزایمر زود است</a:t>
            </a:r>
          </a:p>
          <a:p>
            <a:pPr algn="r"/>
            <a:endParaRPr lang="en-US" sz="2000" dirty="0"/>
          </a:p>
        </p:txBody>
      </p:sp>
    </p:spTree>
    <p:extLst>
      <p:ext uri="{BB962C8B-B14F-4D97-AF65-F5344CB8AC3E}">
        <p14:creationId xmlns:p14="http://schemas.microsoft.com/office/powerpoint/2010/main" val="338733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CD4F9-5B17-41D7-A2AF-9C2663C07266}"/>
              </a:ext>
            </a:extLst>
          </p:cNvPr>
          <p:cNvSpPr>
            <a:spLocks noGrp="1"/>
          </p:cNvSpPr>
          <p:nvPr>
            <p:ph type="title"/>
          </p:nvPr>
        </p:nvSpPr>
        <p:spPr/>
        <p:txBody>
          <a:bodyPr/>
          <a:lstStyle/>
          <a:p>
            <a:r>
              <a:rPr lang="fa-IR" dirty="0">
                <a:solidFill>
                  <a:schemeClr val="bg1"/>
                </a:solidFill>
              </a:rPr>
              <a:t>هموسیستئین و نقش آن در حافظه</a:t>
            </a:r>
            <a:endParaRPr lang="en-US" dirty="0">
              <a:solidFill>
                <a:schemeClr val="bg1"/>
              </a:solidFill>
            </a:endParaRPr>
          </a:p>
        </p:txBody>
      </p:sp>
      <p:sp>
        <p:nvSpPr>
          <p:cNvPr id="3" name="Content Placeholder 2">
            <a:extLst>
              <a:ext uri="{FF2B5EF4-FFF2-40B4-BE49-F238E27FC236}">
                <a16:creationId xmlns:a16="http://schemas.microsoft.com/office/drawing/2014/main" id="{4AAA191D-6082-454A-82C5-9F32F8136235}"/>
              </a:ext>
            </a:extLst>
          </p:cNvPr>
          <p:cNvSpPr>
            <a:spLocks noGrp="1"/>
          </p:cNvSpPr>
          <p:nvPr>
            <p:ph idx="1"/>
          </p:nvPr>
        </p:nvSpPr>
        <p:spPr>
          <a:xfrm>
            <a:off x="799583" y="1489931"/>
            <a:ext cx="7662816" cy="1593511"/>
          </a:xfrm>
        </p:spPr>
        <p:txBody>
          <a:bodyPr/>
          <a:lstStyle/>
          <a:p>
            <a:pPr marL="0" lvl="0" indent="0" algn="ctr">
              <a:buNone/>
            </a:pPr>
            <a:r>
              <a:rPr lang="fa-IR" sz="2000" dirty="0">
                <a:solidFill>
                  <a:schemeClr val="tx1"/>
                </a:solidFill>
                <a:latin typeface="Aharoni" panose="02010803020104030203" pitchFamily="2" charset="-79"/>
              </a:rPr>
              <a:t>درچند دهه اخیر هموسیستئین توجه زیادی را به خود جلب نموده است زیرا</a:t>
            </a:r>
          </a:p>
          <a:p>
            <a:pPr marL="0" lvl="0" indent="0" algn="ctr">
              <a:buNone/>
            </a:pPr>
            <a:r>
              <a:rPr lang="fa-IR" sz="2000" dirty="0">
                <a:solidFill>
                  <a:schemeClr val="tx1"/>
                </a:solidFill>
                <a:latin typeface="Aharoni" panose="02010803020104030203" pitchFamily="2" charset="-79"/>
              </a:rPr>
              <a:t> افزایش سطح هموسیستئین پلاسما همراه با افزایش خطر به ابتلا اترواسکلروزیس،</a:t>
            </a:r>
          </a:p>
          <a:p>
            <a:pPr marL="0" lvl="0" indent="0" algn="ctr">
              <a:buNone/>
            </a:pPr>
            <a:r>
              <a:rPr lang="fa-IR" sz="2000" dirty="0">
                <a:solidFill>
                  <a:schemeClr val="tx1"/>
                </a:solidFill>
                <a:latin typeface="Aharoni" panose="02010803020104030203" pitchFamily="2" charset="-79"/>
              </a:rPr>
              <a:t>بیماری های قلبی عروقیو مغزی عروقی ،جنون و کاهش توانایی های شناختی مغزی،</a:t>
            </a:r>
          </a:p>
          <a:p>
            <a:pPr marL="0" lvl="0" indent="0" algn="ctr">
              <a:buNone/>
            </a:pPr>
            <a:r>
              <a:rPr lang="fa-IR" sz="2000" dirty="0">
                <a:solidFill>
                  <a:schemeClr val="tx1"/>
                </a:solidFill>
                <a:latin typeface="Aharoni" panose="02010803020104030203" pitchFamily="2" charset="-79"/>
              </a:rPr>
              <a:t>افسردگی و همچنین بیماری الزایمر می باشد</a:t>
            </a:r>
          </a:p>
          <a:p>
            <a:pPr marL="0" indent="0" algn="r">
              <a:buNone/>
            </a:pPr>
            <a:endParaRPr lang="fa-IR" b="1" dirty="0">
              <a:solidFill>
                <a:schemeClr val="tx1"/>
              </a:solidFill>
            </a:endParaRPr>
          </a:p>
          <a:p>
            <a:pPr marL="0" indent="0" algn="r">
              <a:buNone/>
            </a:pPr>
            <a:endParaRPr lang="en-US" b="1" dirty="0">
              <a:solidFill>
                <a:schemeClr val="tx1"/>
              </a:solidFill>
            </a:endParaRPr>
          </a:p>
        </p:txBody>
      </p:sp>
      <p:pic>
        <p:nvPicPr>
          <p:cNvPr id="4" name="Picture 3">
            <a:extLst>
              <a:ext uri="{FF2B5EF4-FFF2-40B4-BE49-F238E27FC236}">
                <a16:creationId xmlns:a16="http://schemas.microsoft.com/office/drawing/2014/main" id="{EF4B91C6-F13A-4EE5-A3FB-C88E1DB17F84}"/>
              </a:ext>
            </a:extLst>
          </p:cNvPr>
          <p:cNvPicPr>
            <a:picLocks noChangeAspect="1"/>
          </p:cNvPicPr>
          <p:nvPr/>
        </p:nvPicPr>
        <p:blipFill>
          <a:blip r:embed="rId2"/>
          <a:stretch>
            <a:fillRect/>
          </a:stretch>
        </p:blipFill>
        <p:spPr>
          <a:xfrm>
            <a:off x="3218160" y="3157870"/>
            <a:ext cx="2707680" cy="1698936"/>
          </a:xfrm>
          <a:prstGeom prst="rect">
            <a:avLst/>
          </a:prstGeom>
        </p:spPr>
      </p:pic>
    </p:spTree>
    <p:extLst>
      <p:ext uri="{BB962C8B-B14F-4D97-AF65-F5344CB8AC3E}">
        <p14:creationId xmlns:p14="http://schemas.microsoft.com/office/powerpoint/2010/main" val="64123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52819" y="287079"/>
            <a:ext cx="6740011" cy="1902544"/>
          </a:xfrm>
        </p:spPr>
        <p:txBody>
          <a:bodyPr>
            <a:normAutofit/>
          </a:bodyPr>
          <a:lstStyle/>
          <a:p>
            <a:r>
              <a:rPr lang="fa-IR" sz="2800" b="1" dirty="0">
                <a:latin typeface="Aharoni" panose="02010803020104030203" pitchFamily="2" charset="-79"/>
              </a:rPr>
              <a:t>شرح آزمایش</a:t>
            </a:r>
            <a:endParaRPr lang="en-US" sz="2800" b="1" dirty="0">
              <a:latin typeface="Aharoni" panose="02010803020104030203" pitchFamily="2" charset="-79"/>
              <a:cs typeface="Aharoni" panose="02010803020104030203" pitchFamily="2" charset="-79"/>
            </a:endParaRPr>
          </a:p>
        </p:txBody>
      </p:sp>
      <p:sp>
        <p:nvSpPr>
          <p:cNvPr id="3" name="Subtitle 2"/>
          <p:cNvSpPr>
            <a:spLocks noGrp="1"/>
          </p:cNvSpPr>
          <p:nvPr>
            <p:ph type="subTitle" idx="1"/>
          </p:nvPr>
        </p:nvSpPr>
        <p:spPr>
          <a:xfrm>
            <a:off x="991830" y="2067791"/>
            <a:ext cx="8001000" cy="1776845"/>
          </a:xfrm>
        </p:spPr>
        <p:txBody>
          <a:bodyPr>
            <a:normAutofit fontScale="85000" lnSpcReduction="20000"/>
          </a:bodyPr>
          <a:lstStyle/>
          <a:p>
            <a:r>
              <a:rPr lang="fa-IR" sz="2600" dirty="0">
                <a:solidFill>
                  <a:schemeClr val="bg1"/>
                </a:solidFill>
                <a:latin typeface="Aharoni" panose="02010803020104030203" pitchFamily="2" charset="-79"/>
              </a:rPr>
              <a:t>در این پروژه تلاش شده میزان </a:t>
            </a:r>
          </a:p>
          <a:p>
            <a:r>
              <a:rPr lang="fa-IR" sz="2600" dirty="0">
                <a:solidFill>
                  <a:schemeClr val="bg1"/>
                </a:solidFill>
                <a:latin typeface="Aharoni" panose="02010803020104030203" pitchFamily="2" charset="-79"/>
              </a:rPr>
              <a:t>فاکتورهای دخیل در کاهش حافظه ناشی</a:t>
            </a:r>
          </a:p>
          <a:p>
            <a:r>
              <a:rPr lang="fa-IR" sz="2600" dirty="0">
                <a:solidFill>
                  <a:schemeClr val="bg1"/>
                </a:solidFill>
                <a:latin typeface="Aharoni" panose="02010803020104030203" pitchFamily="2" charset="-79"/>
              </a:rPr>
              <a:t>از تزریق داروی هموسیستئین و همچنین کاهش </a:t>
            </a:r>
          </a:p>
          <a:p>
            <a:r>
              <a:rPr lang="fa-IR" sz="2600" dirty="0">
                <a:solidFill>
                  <a:schemeClr val="bg1"/>
                </a:solidFill>
                <a:latin typeface="Aharoni" panose="02010803020104030203" pitchFamily="2" charset="-79"/>
              </a:rPr>
              <a:t>التهاب ایجاد شده با سنجش میکروبیوم های روده </a:t>
            </a:r>
          </a:p>
          <a:p>
            <a:r>
              <a:rPr lang="fa-IR" sz="2600" dirty="0">
                <a:solidFill>
                  <a:schemeClr val="bg1"/>
                </a:solidFill>
                <a:latin typeface="Aharoni" panose="02010803020104030203" pitchFamily="2" charset="-79"/>
              </a:rPr>
              <a:t>را مورد مطالعه قرار دهیم.</a:t>
            </a:r>
          </a:p>
          <a:p>
            <a:endParaRPr lang="en-US" dirty="0"/>
          </a:p>
        </p:txBody>
      </p:sp>
    </p:spTree>
    <p:extLst>
      <p:ext uri="{BB962C8B-B14F-4D97-AF65-F5344CB8AC3E}">
        <p14:creationId xmlns:p14="http://schemas.microsoft.com/office/powerpoint/2010/main" val="708489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54727945"/>
              </p:ext>
            </p:extLst>
          </p:nvPr>
        </p:nvGraphicFramePr>
        <p:xfrm>
          <a:off x="563526" y="1534740"/>
          <a:ext cx="7953154" cy="3260544"/>
        </p:xfrm>
        <a:graphic>
          <a:graphicData uri="http://schemas.openxmlformats.org/drawingml/2006/table">
            <a:tbl>
              <a:tblPr firstRow="1" bandRow="1">
                <a:tableStyleId>{5C22544A-7EE6-4342-B048-85BDC9FD1C3A}</a:tableStyleId>
              </a:tblPr>
              <a:tblGrid>
                <a:gridCol w="1545078">
                  <a:extLst>
                    <a:ext uri="{9D8B030D-6E8A-4147-A177-3AD203B41FA5}">
                      <a16:colId xmlns:a16="http://schemas.microsoft.com/office/drawing/2014/main" val="4245649677"/>
                    </a:ext>
                  </a:extLst>
                </a:gridCol>
                <a:gridCol w="1545078">
                  <a:extLst>
                    <a:ext uri="{9D8B030D-6E8A-4147-A177-3AD203B41FA5}">
                      <a16:colId xmlns:a16="http://schemas.microsoft.com/office/drawing/2014/main" val="2537181725"/>
                    </a:ext>
                  </a:extLst>
                </a:gridCol>
                <a:gridCol w="1545078">
                  <a:extLst>
                    <a:ext uri="{9D8B030D-6E8A-4147-A177-3AD203B41FA5}">
                      <a16:colId xmlns:a16="http://schemas.microsoft.com/office/drawing/2014/main" val="114813414"/>
                    </a:ext>
                  </a:extLst>
                </a:gridCol>
                <a:gridCol w="1545078">
                  <a:extLst>
                    <a:ext uri="{9D8B030D-6E8A-4147-A177-3AD203B41FA5}">
                      <a16:colId xmlns:a16="http://schemas.microsoft.com/office/drawing/2014/main" val="417222198"/>
                    </a:ext>
                  </a:extLst>
                </a:gridCol>
                <a:gridCol w="1772842">
                  <a:extLst>
                    <a:ext uri="{9D8B030D-6E8A-4147-A177-3AD203B41FA5}">
                      <a16:colId xmlns:a16="http://schemas.microsoft.com/office/drawing/2014/main" val="2715518781"/>
                    </a:ext>
                  </a:extLst>
                </a:gridCol>
              </a:tblGrid>
              <a:tr h="284351">
                <a:tc>
                  <a:txBody>
                    <a:bodyPr/>
                    <a:lstStyle/>
                    <a:p>
                      <a:pPr algn="ctr"/>
                      <a:r>
                        <a:rPr lang="fa-IR" dirty="0"/>
                        <a:t>مدت زمان</a:t>
                      </a:r>
                      <a:endParaRPr lang="en-US" dirty="0"/>
                    </a:p>
                  </a:txBody>
                  <a:tcPr/>
                </a:tc>
                <a:tc>
                  <a:txBody>
                    <a:bodyPr/>
                    <a:lstStyle/>
                    <a:p>
                      <a:pPr algn="ctr"/>
                      <a:r>
                        <a:rPr lang="fa-IR" dirty="0"/>
                        <a:t>دوز</a:t>
                      </a:r>
                      <a:endParaRPr lang="en-US" dirty="0"/>
                    </a:p>
                  </a:txBody>
                  <a:tcPr/>
                </a:tc>
                <a:tc>
                  <a:txBody>
                    <a:bodyPr/>
                    <a:lstStyle/>
                    <a:p>
                      <a:pPr algn="ctr"/>
                      <a:r>
                        <a:rPr lang="fa-IR" sz="1800" b="0" dirty="0"/>
                        <a:t>کاربرد</a:t>
                      </a:r>
                      <a:endParaRPr lang="en-US" sz="1800" b="0" dirty="0"/>
                    </a:p>
                  </a:txBody>
                  <a:tcPr/>
                </a:tc>
                <a:tc>
                  <a:txBody>
                    <a:bodyPr/>
                    <a:lstStyle/>
                    <a:p>
                      <a:pPr algn="ctr"/>
                      <a:r>
                        <a:rPr lang="fa-IR" dirty="0"/>
                        <a:t>تعداد موش</a:t>
                      </a:r>
                      <a:endParaRPr lang="en-US" dirty="0"/>
                    </a:p>
                  </a:txBody>
                  <a:tcPr/>
                </a:tc>
                <a:tc>
                  <a:txBody>
                    <a:bodyPr/>
                    <a:lstStyle/>
                    <a:p>
                      <a:pPr algn="ctr"/>
                      <a:r>
                        <a:rPr lang="fa-IR" dirty="0"/>
                        <a:t>گروه</a:t>
                      </a:r>
                      <a:endParaRPr lang="en-US" dirty="0"/>
                    </a:p>
                  </a:txBody>
                  <a:tcPr/>
                </a:tc>
                <a:extLst>
                  <a:ext uri="{0D108BD9-81ED-4DB2-BD59-A6C34878D82A}">
                    <a16:rowId xmlns:a16="http://schemas.microsoft.com/office/drawing/2014/main" val="1083899856"/>
                  </a:ext>
                </a:extLst>
              </a:tr>
              <a:tr h="814742">
                <a:tc>
                  <a:txBody>
                    <a:bodyPr/>
                    <a:lstStyle/>
                    <a:p>
                      <a:pPr algn="ctr"/>
                      <a:r>
                        <a:rPr lang="fa-IR" sz="1600" dirty="0"/>
                        <a:t>21 روز</a:t>
                      </a:r>
                      <a:endParaRPr lang="en-US" sz="1600" dirty="0"/>
                    </a:p>
                  </a:txBody>
                  <a:tcPr/>
                </a:tc>
                <a:tc>
                  <a:txBody>
                    <a:bodyPr/>
                    <a:lstStyle/>
                    <a:p>
                      <a:pPr algn="ctr"/>
                      <a:r>
                        <a:rPr lang="fa-IR" dirty="0"/>
                        <a:t>-</a:t>
                      </a:r>
                      <a:endParaRPr lang="en-US" dirty="0"/>
                    </a:p>
                  </a:txBody>
                  <a:tcPr/>
                </a:tc>
                <a:tc>
                  <a:txBody>
                    <a:bodyPr/>
                    <a:lstStyle/>
                    <a:p>
                      <a:pPr algn="ctr"/>
                      <a:r>
                        <a:rPr lang="fa-IR" sz="1600" b="0" dirty="0"/>
                        <a:t>صرفا جهت داشتن نمونه سالم برای بررسی نتیجه نهایی</a:t>
                      </a:r>
                      <a:endParaRPr lang="en-US" sz="1600" b="0" dirty="0"/>
                    </a:p>
                  </a:txBody>
                  <a:tcPr/>
                </a:tc>
                <a:tc>
                  <a:txBody>
                    <a:bodyPr/>
                    <a:lstStyle/>
                    <a:p>
                      <a:pPr algn="ctr"/>
                      <a:r>
                        <a:rPr lang="fa-IR" dirty="0"/>
                        <a:t>2</a:t>
                      </a:r>
                      <a:endParaRPr lang="en-US" dirty="0"/>
                    </a:p>
                  </a:txBody>
                  <a:tcPr/>
                </a:tc>
                <a:tc>
                  <a:txBody>
                    <a:bodyPr/>
                    <a:lstStyle/>
                    <a:p>
                      <a:pPr algn="ctr"/>
                      <a:r>
                        <a:rPr lang="fa-IR" sz="1600" dirty="0"/>
                        <a:t>گروه کنترل</a:t>
                      </a:r>
                      <a:endParaRPr lang="en-US" sz="1600" dirty="0"/>
                    </a:p>
                  </a:txBody>
                  <a:tcPr/>
                </a:tc>
                <a:extLst>
                  <a:ext uri="{0D108BD9-81ED-4DB2-BD59-A6C34878D82A}">
                    <a16:rowId xmlns:a16="http://schemas.microsoft.com/office/drawing/2014/main" val="1188009528"/>
                  </a:ext>
                </a:extLst>
              </a:tr>
              <a:tr h="560794">
                <a:tc>
                  <a:txBody>
                    <a:bodyPr/>
                    <a:lstStyle/>
                    <a:p>
                      <a:pPr algn="ctr"/>
                      <a:r>
                        <a:rPr lang="fa-IR" sz="1600" dirty="0"/>
                        <a:t>21 روز</a:t>
                      </a:r>
                      <a:endParaRPr lang="en-US" sz="1600" dirty="0"/>
                    </a:p>
                  </a:txBody>
                  <a:tcPr/>
                </a:tc>
                <a:tc>
                  <a:txBody>
                    <a:bodyPr/>
                    <a:lstStyle/>
                    <a:p>
                      <a:pPr algn="ctr"/>
                      <a:r>
                        <a:rPr lang="fa-IR" dirty="0"/>
                        <a:t>  2 </a:t>
                      </a:r>
                      <a:r>
                        <a:rPr lang="en-US" dirty="0"/>
                        <a:t>ml/kg</a:t>
                      </a:r>
                      <a:r>
                        <a:rPr lang="fa-IR" dirty="0"/>
                        <a:t> </a:t>
                      </a:r>
                      <a:endParaRPr lang="en-US" dirty="0"/>
                    </a:p>
                  </a:txBody>
                  <a:tcPr/>
                </a:tc>
                <a:tc>
                  <a:txBody>
                    <a:bodyPr/>
                    <a:lstStyle/>
                    <a:p>
                      <a:pPr algn="ctr"/>
                      <a:r>
                        <a:rPr lang="fa-IR" sz="1600" b="0" dirty="0"/>
                        <a:t>تزریق</a:t>
                      </a:r>
                      <a:r>
                        <a:rPr lang="fa-IR" sz="1600" b="0" baseline="0" dirty="0"/>
                        <a:t> نرمال سالین 9 درصد </a:t>
                      </a:r>
                      <a:endParaRPr lang="en-US" sz="1600" b="0" dirty="0"/>
                    </a:p>
                  </a:txBody>
                  <a:tcPr/>
                </a:tc>
                <a:tc>
                  <a:txBody>
                    <a:bodyPr/>
                    <a:lstStyle/>
                    <a:p>
                      <a:pPr algn="ctr"/>
                      <a:r>
                        <a:rPr lang="fa-IR" dirty="0"/>
                        <a:t>2</a:t>
                      </a:r>
                      <a:endParaRPr lang="en-US" dirty="0"/>
                    </a:p>
                  </a:txBody>
                  <a:tcPr/>
                </a:tc>
                <a:tc>
                  <a:txBody>
                    <a:bodyPr/>
                    <a:lstStyle/>
                    <a:p>
                      <a:pPr algn="ctr"/>
                      <a:r>
                        <a:rPr lang="en-US" sz="1600" dirty="0"/>
                        <a:t>S</a:t>
                      </a:r>
                      <a:r>
                        <a:rPr lang="fa-IR" sz="1600" dirty="0"/>
                        <a:t>ham گروه </a:t>
                      </a:r>
                      <a:endParaRPr lang="en-US" sz="1600" dirty="0"/>
                    </a:p>
                  </a:txBody>
                  <a:tcPr/>
                </a:tc>
                <a:extLst>
                  <a:ext uri="{0D108BD9-81ED-4DB2-BD59-A6C34878D82A}">
                    <a16:rowId xmlns:a16="http://schemas.microsoft.com/office/drawing/2014/main" val="2956889283"/>
                  </a:ext>
                </a:extLst>
              </a:tr>
              <a:tr h="560794">
                <a:tc>
                  <a:txBody>
                    <a:bodyPr/>
                    <a:lstStyle/>
                    <a:p>
                      <a:pPr algn="ctr"/>
                      <a:r>
                        <a:rPr lang="fa-IR" sz="1600" dirty="0"/>
                        <a:t>21 روز</a:t>
                      </a:r>
                      <a:endParaRPr lang="en-US" sz="1600" dirty="0"/>
                    </a:p>
                  </a:txBody>
                  <a:tcPr/>
                </a:tc>
                <a:tc>
                  <a:txBody>
                    <a:bodyPr/>
                    <a:lstStyle/>
                    <a:p>
                      <a:pPr algn="ctr"/>
                      <a:r>
                        <a:rPr lang="fa-IR" dirty="0"/>
                        <a:t>0/6 مولار</a:t>
                      </a:r>
                      <a:endParaRPr lang="en-US" dirty="0"/>
                    </a:p>
                  </a:txBody>
                  <a:tcPr/>
                </a:tc>
                <a:tc>
                  <a:txBody>
                    <a:bodyPr/>
                    <a:lstStyle/>
                    <a:p>
                      <a:pPr algn="ctr"/>
                      <a:r>
                        <a:rPr lang="fa-IR" sz="1600" b="0" dirty="0"/>
                        <a:t>تزریق</a:t>
                      </a:r>
                      <a:r>
                        <a:rPr lang="fa-IR" sz="1600" b="0" baseline="0" dirty="0"/>
                        <a:t> هموسیستئین </a:t>
                      </a:r>
                      <a:endParaRPr lang="en-US" sz="1600" b="0" dirty="0"/>
                    </a:p>
                  </a:txBody>
                  <a:tcPr/>
                </a:tc>
                <a:tc>
                  <a:txBody>
                    <a:bodyPr/>
                    <a:lstStyle/>
                    <a:p>
                      <a:pPr algn="ctr"/>
                      <a:r>
                        <a:rPr lang="fa-IR" dirty="0"/>
                        <a:t>2</a:t>
                      </a:r>
                      <a:endParaRPr lang="en-US" dirty="0"/>
                    </a:p>
                  </a:txBody>
                  <a:tcPr/>
                </a:tc>
                <a:tc>
                  <a:txBody>
                    <a:bodyPr/>
                    <a:lstStyle/>
                    <a:p>
                      <a:pPr algn="ctr"/>
                      <a:r>
                        <a:rPr lang="fa-IR" sz="1600" dirty="0"/>
                        <a:t>گروه دارو</a:t>
                      </a:r>
                      <a:endParaRPr lang="en-US" sz="1600" dirty="0"/>
                    </a:p>
                  </a:txBody>
                  <a:tcPr/>
                </a:tc>
                <a:extLst>
                  <a:ext uri="{0D108BD9-81ED-4DB2-BD59-A6C34878D82A}">
                    <a16:rowId xmlns:a16="http://schemas.microsoft.com/office/drawing/2014/main" val="2784928498"/>
                  </a:ext>
                </a:extLst>
              </a:tr>
              <a:tr h="931910">
                <a:tc>
                  <a:txBody>
                    <a:bodyPr/>
                    <a:lstStyle/>
                    <a:p>
                      <a:pPr algn="ctr"/>
                      <a:r>
                        <a:rPr lang="fa-IR" sz="1600" dirty="0"/>
                        <a:t>21 روز</a:t>
                      </a:r>
                      <a:endParaRPr lang="en-US" sz="1600" dirty="0"/>
                    </a:p>
                  </a:txBody>
                  <a:tcPr/>
                </a:tc>
                <a:tc>
                  <a:txBody>
                    <a:bodyPr/>
                    <a:lstStyle/>
                    <a:p>
                      <a:pPr algn="ctr"/>
                      <a:r>
                        <a:rPr lang="fa-IR" dirty="0"/>
                        <a:t>  0/5</a:t>
                      </a:r>
                      <a:r>
                        <a:rPr lang="en-US" dirty="0"/>
                        <a:t>ml/kg</a:t>
                      </a:r>
                    </a:p>
                  </a:txBody>
                  <a:tcPr/>
                </a:tc>
                <a:tc>
                  <a:txBody>
                    <a:bodyPr/>
                    <a:lstStyle/>
                    <a:p>
                      <a:pPr algn="ctr"/>
                      <a:r>
                        <a:rPr lang="fa-IR" sz="1600" b="0" dirty="0"/>
                        <a:t>تزریق هموسیستئین</a:t>
                      </a:r>
                      <a:r>
                        <a:rPr lang="fa-IR" sz="1600" b="0" baseline="0" dirty="0"/>
                        <a:t> تحت درمان با مکمل پروبیوتیکی</a:t>
                      </a:r>
                      <a:endParaRPr lang="en-US" sz="1600" b="0" dirty="0"/>
                    </a:p>
                  </a:txBody>
                  <a:tcPr/>
                </a:tc>
                <a:tc>
                  <a:txBody>
                    <a:bodyPr/>
                    <a:lstStyle/>
                    <a:p>
                      <a:pPr algn="ctr"/>
                      <a:r>
                        <a:rPr lang="fa-IR" dirty="0"/>
                        <a:t>2</a:t>
                      </a:r>
                      <a:endParaRPr lang="en-US" dirty="0"/>
                    </a:p>
                  </a:txBody>
                  <a:tcPr/>
                </a:tc>
                <a:tc>
                  <a:txBody>
                    <a:bodyPr/>
                    <a:lstStyle/>
                    <a:p>
                      <a:pPr algn="ctr"/>
                      <a:r>
                        <a:rPr lang="fa-IR" sz="1600" dirty="0"/>
                        <a:t>گروه</a:t>
                      </a:r>
                      <a:r>
                        <a:rPr lang="fa-IR" sz="1600" baseline="0" dirty="0"/>
                        <a:t> درمان</a:t>
                      </a:r>
                      <a:endParaRPr lang="en-US" sz="1600" dirty="0"/>
                    </a:p>
                  </a:txBody>
                  <a:tcPr/>
                </a:tc>
                <a:extLst>
                  <a:ext uri="{0D108BD9-81ED-4DB2-BD59-A6C34878D82A}">
                    <a16:rowId xmlns:a16="http://schemas.microsoft.com/office/drawing/2014/main" val="850280507"/>
                  </a:ext>
                </a:extLst>
              </a:tr>
            </a:tbl>
          </a:graphicData>
        </a:graphic>
      </p:graphicFrame>
    </p:spTree>
    <p:extLst>
      <p:ext uri="{BB962C8B-B14F-4D97-AF65-F5344CB8AC3E}">
        <p14:creationId xmlns:p14="http://schemas.microsoft.com/office/powerpoint/2010/main" val="345339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48DF9-6613-4C3C-AE9A-60924D1E2F19}"/>
              </a:ext>
            </a:extLst>
          </p:cNvPr>
          <p:cNvSpPr>
            <a:spLocks noGrp="1"/>
          </p:cNvSpPr>
          <p:nvPr>
            <p:ph type="title"/>
          </p:nvPr>
        </p:nvSpPr>
        <p:spPr/>
        <p:txBody>
          <a:bodyPr/>
          <a:lstStyle/>
          <a:p>
            <a:pPr algn="r"/>
            <a:r>
              <a:rPr lang="fa-IR" dirty="0">
                <a:solidFill>
                  <a:schemeClr val="bg1"/>
                </a:solidFill>
              </a:rPr>
              <a:t>تست رفتاری</a:t>
            </a:r>
            <a:endParaRPr lang="en-US" dirty="0">
              <a:solidFill>
                <a:schemeClr val="bg1"/>
              </a:solidFill>
            </a:endParaRPr>
          </a:p>
        </p:txBody>
      </p:sp>
      <p:pic>
        <p:nvPicPr>
          <p:cNvPr id="5" name="Content Placeholder 4">
            <a:extLst>
              <a:ext uri="{FF2B5EF4-FFF2-40B4-BE49-F238E27FC236}">
                <a16:creationId xmlns:a16="http://schemas.microsoft.com/office/drawing/2014/main" id="{8108F2C7-70C3-4296-9DC8-448C952A4095}"/>
              </a:ext>
            </a:extLst>
          </p:cNvPr>
          <p:cNvPicPr>
            <a:picLocks noGrp="1" noChangeAspect="1"/>
          </p:cNvPicPr>
          <p:nvPr>
            <p:ph sz="half" idx="1"/>
          </p:nvPr>
        </p:nvPicPr>
        <p:blipFill>
          <a:blip r:embed="rId2"/>
          <a:stretch>
            <a:fillRect/>
          </a:stretch>
        </p:blipFill>
        <p:spPr>
          <a:xfrm>
            <a:off x="476838" y="1491937"/>
            <a:ext cx="3999323" cy="2810500"/>
          </a:xfrm>
          <a:prstGeom prst="rect">
            <a:avLst/>
          </a:prstGeom>
        </p:spPr>
      </p:pic>
      <p:sp>
        <p:nvSpPr>
          <p:cNvPr id="4" name="Content Placeholder 3">
            <a:extLst>
              <a:ext uri="{FF2B5EF4-FFF2-40B4-BE49-F238E27FC236}">
                <a16:creationId xmlns:a16="http://schemas.microsoft.com/office/drawing/2014/main" id="{37BDDE1C-A640-47D4-8B2B-A58E5CC072E7}"/>
              </a:ext>
            </a:extLst>
          </p:cNvPr>
          <p:cNvSpPr>
            <a:spLocks noGrp="1"/>
          </p:cNvSpPr>
          <p:nvPr>
            <p:ph sz="half" idx="2"/>
          </p:nvPr>
        </p:nvSpPr>
        <p:spPr>
          <a:xfrm>
            <a:off x="4667841" y="1749028"/>
            <a:ext cx="4038600" cy="3394472"/>
          </a:xfrm>
        </p:spPr>
        <p:txBody>
          <a:bodyPr>
            <a:normAutofit/>
          </a:bodyPr>
          <a:lstStyle/>
          <a:p>
            <a:pPr marL="0" indent="0" algn="r">
              <a:buNone/>
            </a:pPr>
            <a:r>
              <a:rPr lang="fa-IR" sz="2000" dirty="0">
                <a:latin typeface="Aharoni" panose="02010803020104030203" pitchFamily="2" charset="-79"/>
              </a:rPr>
              <a:t>شاتل باکس وسیله ای جهت درک و بررسی حافظه و یادگیری برای حیواناتی نظیر موش سوری یا موش صحرایی می باشد که دران از نور به عنوان محرک شرظی استفاده میشود همچنین تحریک الکتریکی نقش غیر شرظی را در این وسیله ایفا میکند این دستگاه از دو محفظه اصلی و جعبه کنترل تشکیل شده است</a:t>
            </a:r>
          </a:p>
          <a:p>
            <a:pPr marL="0" indent="0">
              <a:buNone/>
            </a:pPr>
            <a:endParaRPr lang="en-US" dirty="0"/>
          </a:p>
        </p:txBody>
      </p:sp>
    </p:spTree>
    <p:extLst>
      <p:ext uri="{BB962C8B-B14F-4D97-AF65-F5344CB8AC3E}">
        <p14:creationId xmlns:p14="http://schemas.microsoft.com/office/powerpoint/2010/main" val="852991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chemeClr val="bg1"/>
                </a:solidFill>
              </a:rPr>
              <a:t>روش تحقیق </a:t>
            </a:r>
            <a:endParaRPr lang="en-US" dirty="0">
              <a:solidFill>
                <a:schemeClr val="bg1"/>
              </a:solidFill>
            </a:endParaRPr>
          </a:p>
        </p:txBody>
      </p:sp>
      <p:sp>
        <p:nvSpPr>
          <p:cNvPr id="3" name="Content Placeholder 2"/>
          <p:cNvSpPr>
            <a:spLocks noGrp="1"/>
          </p:cNvSpPr>
          <p:nvPr>
            <p:ph idx="1"/>
          </p:nvPr>
        </p:nvSpPr>
        <p:spPr>
          <a:xfrm>
            <a:off x="449825" y="1416421"/>
            <a:ext cx="8244349" cy="3524865"/>
          </a:xfrm>
        </p:spPr>
        <p:txBody>
          <a:bodyPr>
            <a:noAutofit/>
          </a:bodyPr>
          <a:lstStyle/>
          <a:p>
            <a:pPr marL="0" indent="0" algn="r">
              <a:buNone/>
            </a:pPr>
            <a:r>
              <a:rPr lang="fa-IR" sz="2000" dirty="0">
                <a:solidFill>
                  <a:schemeClr val="tx1">
                    <a:lumMod val="95000"/>
                    <a:lumOff val="5000"/>
                  </a:schemeClr>
                </a:solidFill>
                <a:latin typeface="Aharoni" panose="02010803020104030203" pitchFamily="2" charset="-79"/>
              </a:rPr>
              <a:t>1-  تهیه موش ها و قرار دادن انها در 4 گروه 2 نفره.</a:t>
            </a:r>
          </a:p>
          <a:p>
            <a:pPr marL="0" indent="0" algn="r">
              <a:buNone/>
            </a:pPr>
            <a:r>
              <a:rPr lang="fa-IR" sz="2000" dirty="0">
                <a:solidFill>
                  <a:schemeClr val="tx1">
                    <a:lumMod val="95000"/>
                    <a:lumOff val="5000"/>
                  </a:schemeClr>
                </a:solidFill>
                <a:latin typeface="Aharoni" panose="02010803020104030203" pitchFamily="2" charset="-79"/>
              </a:rPr>
              <a:t>2-  به گروه دوم (شم) به مدت 21 روز سرم نرمال سالین  9درصد ترزیق میکنیم. تزریق این دارو برای سنجش سطح استرسی است که فرایند تزریق ممکن است روی موش ها بگذارد  و تاثیر دارویی ندارد.</a:t>
            </a:r>
          </a:p>
          <a:p>
            <a:pPr marL="0" indent="0" algn="r">
              <a:buNone/>
            </a:pPr>
            <a:r>
              <a:rPr lang="fa-IR" sz="2000" dirty="0">
                <a:solidFill>
                  <a:schemeClr val="tx1">
                    <a:lumMod val="95000"/>
                    <a:lumOff val="5000"/>
                  </a:schemeClr>
                </a:solidFill>
                <a:latin typeface="Aharoni" panose="02010803020104030203" pitchFamily="2" charset="-79"/>
              </a:rPr>
              <a:t>3-  به مدت 21 روز به گروه داروهموسیستئین تزریق میکنیم که دچار اختلال حواس می شود.</a:t>
            </a:r>
          </a:p>
          <a:p>
            <a:pPr marL="0" indent="0" algn="r">
              <a:buNone/>
            </a:pPr>
            <a:r>
              <a:rPr lang="fa-IR" sz="2000" dirty="0">
                <a:solidFill>
                  <a:schemeClr val="tx1">
                    <a:lumMod val="95000"/>
                    <a:lumOff val="5000"/>
                  </a:schemeClr>
                </a:solidFill>
                <a:latin typeface="Aharoni" panose="02010803020104030203" pitchFamily="2" charset="-79"/>
              </a:rPr>
              <a:t>4- به گروه درمان همزمان هم هموسیستئین تزریق میشود وهم تحت درمان با میکروبیوم</a:t>
            </a:r>
          </a:p>
          <a:p>
            <a:pPr marL="0" indent="0" algn="r">
              <a:buNone/>
            </a:pPr>
            <a:r>
              <a:rPr lang="fa-IR" sz="2000" dirty="0">
                <a:solidFill>
                  <a:schemeClr val="tx1">
                    <a:lumMod val="95000"/>
                    <a:lumOff val="5000"/>
                  </a:schemeClr>
                </a:solidFill>
                <a:latin typeface="Aharoni" panose="02010803020104030203" pitchFamily="2" charset="-79"/>
              </a:rPr>
              <a:t> قرار می گیرد.</a:t>
            </a:r>
          </a:p>
          <a:p>
            <a:pPr marL="0" indent="0" algn="r">
              <a:buNone/>
            </a:pPr>
            <a:r>
              <a:rPr lang="fa-IR" sz="2000" dirty="0">
                <a:solidFill>
                  <a:schemeClr val="tx1">
                    <a:lumMod val="95000"/>
                    <a:lumOff val="5000"/>
                  </a:schemeClr>
                </a:solidFill>
                <a:latin typeface="Aharoni" panose="02010803020104030203" pitchFamily="2" charset="-79"/>
              </a:rPr>
              <a:t>درنهایت بعد از 21 روز از گروه ها تست شاتل باکس میگیریم و نتایج را بررسی می کنیم.</a:t>
            </a:r>
          </a:p>
        </p:txBody>
      </p:sp>
    </p:spTree>
    <p:extLst>
      <p:ext uri="{BB962C8B-B14F-4D97-AF65-F5344CB8AC3E}">
        <p14:creationId xmlns:p14="http://schemas.microsoft.com/office/powerpoint/2010/main" val="249122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489BE6B-9F87-42C2-A7F7-CF94A8F16FB8}"/>
              </a:ext>
            </a:extLst>
          </p:cNvPr>
          <p:cNvGraphicFramePr>
            <a:graphicFrameLocks noGrp="1"/>
          </p:cNvGraphicFramePr>
          <p:nvPr>
            <p:extLst>
              <p:ext uri="{D42A27DB-BD31-4B8C-83A1-F6EECF244321}">
                <p14:modId xmlns:p14="http://schemas.microsoft.com/office/powerpoint/2010/main" val="3449827166"/>
              </p:ext>
            </p:extLst>
          </p:nvPr>
        </p:nvGraphicFramePr>
        <p:xfrm>
          <a:off x="1546225" y="2071768"/>
          <a:ext cx="6051550" cy="1848832"/>
        </p:xfrm>
        <a:graphic>
          <a:graphicData uri="http://schemas.openxmlformats.org/drawingml/2006/table">
            <a:tbl>
              <a:tblPr rtl="1" firstRow="1" firstCol="1" bandRow="1"/>
              <a:tblGrid>
                <a:gridCol w="1512570">
                  <a:extLst>
                    <a:ext uri="{9D8B030D-6E8A-4147-A177-3AD203B41FA5}">
                      <a16:colId xmlns:a16="http://schemas.microsoft.com/office/drawing/2014/main" val="203933128"/>
                    </a:ext>
                  </a:extLst>
                </a:gridCol>
                <a:gridCol w="504190">
                  <a:extLst>
                    <a:ext uri="{9D8B030D-6E8A-4147-A177-3AD203B41FA5}">
                      <a16:colId xmlns:a16="http://schemas.microsoft.com/office/drawing/2014/main" val="4139211161"/>
                    </a:ext>
                  </a:extLst>
                </a:gridCol>
                <a:gridCol w="504190">
                  <a:extLst>
                    <a:ext uri="{9D8B030D-6E8A-4147-A177-3AD203B41FA5}">
                      <a16:colId xmlns:a16="http://schemas.microsoft.com/office/drawing/2014/main" val="2205126997"/>
                    </a:ext>
                  </a:extLst>
                </a:gridCol>
                <a:gridCol w="504190">
                  <a:extLst>
                    <a:ext uri="{9D8B030D-6E8A-4147-A177-3AD203B41FA5}">
                      <a16:colId xmlns:a16="http://schemas.microsoft.com/office/drawing/2014/main" val="117718594"/>
                    </a:ext>
                  </a:extLst>
                </a:gridCol>
                <a:gridCol w="504190">
                  <a:extLst>
                    <a:ext uri="{9D8B030D-6E8A-4147-A177-3AD203B41FA5}">
                      <a16:colId xmlns:a16="http://schemas.microsoft.com/office/drawing/2014/main" val="2009223000"/>
                    </a:ext>
                  </a:extLst>
                </a:gridCol>
                <a:gridCol w="504190">
                  <a:extLst>
                    <a:ext uri="{9D8B030D-6E8A-4147-A177-3AD203B41FA5}">
                      <a16:colId xmlns:a16="http://schemas.microsoft.com/office/drawing/2014/main" val="3650691952"/>
                    </a:ext>
                  </a:extLst>
                </a:gridCol>
                <a:gridCol w="504825">
                  <a:extLst>
                    <a:ext uri="{9D8B030D-6E8A-4147-A177-3AD203B41FA5}">
                      <a16:colId xmlns:a16="http://schemas.microsoft.com/office/drawing/2014/main" val="694023531"/>
                    </a:ext>
                  </a:extLst>
                </a:gridCol>
                <a:gridCol w="504190">
                  <a:extLst>
                    <a:ext uri="{9D8B030D-6E8A-4147-A177-3AD203B41FA5}">
                      <a16:colId xmlns:a16="http://schemas.microsoft.com/office/drawing/2014/main" val="3435116841"/>
                    </a:ext>
                  </a:extLst>
                </a:gridCol>
                <a:gridCol w="504190">
                  <a:extLst>
                    <a:ext uri="{9D8B030D-6E8A-4147-A177-3AD203B41FA5}">
                      <a16:colId xmlns:a16="http://schemas.microsoft.com/office/drawing/2014/main" val="3713053018"/>
                    </a:ext>
                  </a:extLst>
                </a:gridCol>
                <a:gridCol w="504825">
                  <a:extLst>
                    <a:ext uri="{9D8B030D-6E8A-4147-A177-3AD203B41FA5}">
                      <a16:colId xmlns:a16="http://schemas.microsoft.com/office/drawing/2014/main" val="1599849231"/>
                    </a:ext>
                  </a:extLst>
                </a:gridCol>
              </a:tblGrid>
              <a:tr h="834229">
                <a:tc>
                  <a:txBody>
                    <a:bodyPr/>
                    <a:lstStyle/>
                    <a:p>
                      <a:pPr algn="ctr" rtl="1">
                        <a:lnSpc>
                          <a:spcPct val="115000"/>
                        </a:lnSpc>
                        <a:spcAft>
                          <a:spcPts val="0"/>
                        </a:spcAft>
                      </a:pPr>
                      <a:r>
                        <a:rPr lang="fa-IR" sz="1200">
                          <a:effectLst/>
                          <a:latin typeface="Calibri" panose="020F0502020204030204" pitchFamily="34" charset="0"/>
                          <a:ea typeface="Calibri" panose="020F0502020204030204" pitchFamily="34" charset="0"/>
                          <a:cs typeface="2  Titr"/>
                        </a:rPr>
                        <a:t>شاخص</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rtl="1">
                        <a:lnSpc>
                          <a:spcPct val="115000"/>
                        </a:lnSpc>
                        <a:spcAft>
                          <a:spcPts val="0"/>
                        </a:spcAft>
                      </a:pPr>
                      <a:r>
                        <a:rPr lang="fa-IR" sz="1200">
                          <a:effectLst/>
                          <a:latin typeface="Calibri" panose="020F0502020204030204" pitchFamily="34" charset="0"/>
                          <a:ea typeface="Calibri" panose="020F0502020204030204" pitchFamily="34" charset="0"/>
                          <a:cs typeface="2  Titr"/>
                        </a:rPr>
                        <a:t>گروه سالم (سالین)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rtl="1">
                        <a:lnSpc>
                          <a:spcPct val="115000"/>
                        </a:lnSpc>
                        <a:spcAft>
                          <a:spcPts val="0"/>
                        </a:spcAft>
                      </a:pPr>
                      <a:r>
                        <a:rPr lang="fa-IR" sz="1200">
                          <a:effectLst/>
                          <a:latin typeface="Calibri" panose="020F0502020204030204" pitchFamily="34" charset="0"/>
                          <a:ea typeface="Calibri" panose="020F0502020204030204" pitchFamily="34" charset="0"/>
                          <a:cs typeface="2  Titr"/>
                        </a:rPr>
                        <a:t>گروه (آلزایمر)</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rtl="1">
                        <a:lnSpc>
                          <a:spcPct val="115000"/>
                        </a:lnSpc>
                        <a:spcAft>
                          <a:spcPts val="0"/>
                        </a:spcAft>
                      </a:pPr>
                      <a:r>
                        <a:rPr lang="fa-IR" sz="1200">
                          <a:effectLst/>
                          <a:latin typeface="Calibri" panose="020F0502020204030204" pitchFamily="34" charset="0"/>
                          <a:ea typeface="Calibri" panose="020F0502020204030204" pitchFamily="34" charset="0"/>
                          <a:cs typeface="2  Titr"/>
                        </a:rPr>
                        <a:t>گروه درمان</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12487250"/>
                  </a:ext>
                </a:extLst>
              </a:tr>
              <a:tr h="0">
                <a:tc>
                  <a:txBody>
                    <a:bodyPr/>
                    <a:lstStyle/>
                    <a:p>
                      <a:pPr algn="ctr" rtl="1">
                        <a:lnSpc>
                          <a:spcPct val="115000"/>
                        </a:lnSpc>
                        <a:spcAft>
                          <a:spcPts val="0"/>
                        </a:spcAft>
                      </a:pPr>
                      <a:r>
                        <a:rPr lang="fa-IR" sz="1200">
                          <a:effectLst/>
                          <a:latin typeface="Calibri" panose="020F0502020204030204" pitchFamily="34" charset="0"/>
                          <a:ea typeface="Calibri" panose="020F0502020204030204" pitchFamily="34" charset="0"/>
                          <a:cs typeface="2  Titr"/>
                        </a:rPr>
                        <a:t>شماره موش ها</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200">
                          <a:effectLst/>
                          <a:latin typeface="Calibri" panose="020F0502020204030204" pitchFamily="34" charset="0"/>
                          <a:ea typeface="Calibri" panose="020F0502020204030204" pitchFamily="34" charset="0"/>
                          <a:cs typeface="2  Titr"/>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200">
                          <a:effectLst/>
                          <a:latin typeface="Calibri" panose="020F0502020204030204" pitchFamily="34" charset="0"/>
                          <a:ea typeface="Calibri" panose="020F0502020204030204" pitchFamily="34" charset="0"/>
                          <a:cs typeface="2  Titr"/>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200">
                          <a:effectLst/>
                          <a:latin typeface="Calibri" panose="020F0502020204030204" pitchFamily="34" charset="0"/>
                          <a:ea typeface="Calibri" panose="020F0502020204030204" pitchFamily="34" charset="0"/>
                          <a:cs typeface="2  Titr"/>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200">
                          <a:effectLst/>
                          <a:latin typeface="Calibri" panose="020F0502020204030204" pitchFamily="34" charset="0"/>
                          <a:ea typeface="Calibri" panose="020F0502020204030204" pitchFamily="34" charset="0"/>
                          <a:cs typeface="2  Titr"/>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200">
                          <a:effectLst/>
                          <a:latin typeface="Calibri" panose="020F0502020204030204" pitchFamily="34" charset="0"/>
                          <a:ea typeface="Calibri" panose="020F0502020204030204" pitchFamily="34" charset="0"/>
                          <a:cs typeface="2  Titr"/>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200">
                          <a:effectLst/>
                          <a:latin typeface="Calibri" panose="020F0502020204030204" pitchFamily="34" charset="0"/>
                          <a:ea typeface="Calibri" panose="020F0502020204030204" pitchFamily="34" charset="0"/>
                          <a:cs typeface="2  Titr"/>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200">
                          <a:effectLst/>
                          <a:latin typeface="Calibri" panose="020F0502020204030204" pitchFamily="34" charset="0"/>
                          <a:ea typeface="Calibri" panose="020F0502020204030204" pitchFamily="34" charset="0"/>
                          <a:cs typeface="2  Titr"/>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200">
                          <a:effectLst/>
                          <a:latin typeface="Calibri" panose="020F0502020204030204" pitchFamily="34" charset="0"/>
                          <a:ea typeface="Calibri" panose="020F0502020204030204" pitchFamily="34" charset="0"/>
                          <a:cs typeface="2  Titr"/>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200">
                          <a:effectLst/>
                          <a:latin typeface="Calibri" panose="020F0502020204030204" pitchFamily="34" charset="0"/>
                          <a:ea typeface="Calibri" panose="020F0502020204030204" pitchFamily="34" charset="0"/>
                          <a:cs typeface="2  Titr"/>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6490054"/>
                  </a:ext>
                </a:extLst>
              </a:tr>
              <a:tr h="0">
                <a:tc>
                  <a:txBody>
                    <a:bodyPr/>
                    <a:lstStyle/>
                    <a:p>
                      <a:pPr algn="ctr" rtl="1">
                        <a:lnSpc>
                          <a:spcPct val="115000"/>
                        </a:lnSpc>
                        <a:spcAft>
                          <a:spcPts val="0"/>
                        </a:spcAft>
                      </a:pPr>
                      <a:r>
                        <a:rPr lang="fa-IR" sz="1200">
                          <a:effectLst/>
                          <a:latin typeface="Calibri" panose="020F0502020204030204" pitchFamily="34" charset="0"/>
                          <a:ea typeface="Calibri" panose="020F0502020204030204" pitchFamily="34" charset="0"/>
                          <a:cs typeface="2  Titr"/>
                        </a:rPr>
                        <a:t>زمان تاخیر ورود به محفظه تاریک پیش آزمون (ثانیه)</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effectLst/>
                          <a:latin typeface="Calibri" panose="020F0502020204030204" pitchFamily="34" charset="0"/>
                          <a:ea typeface="Calibri" panose="020F0502020204030204" pitchFamily="34" charset="0"/>
                          <a:cs typeface="2  Titr"/>
                        </a:rPr>
                        <a:t>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effectLst/>
                          <a:latin typeface="Calibri" panose="020F0502020204030204" pitchFamily="34" charset="0"/>
                          <a:ea typeface="Calibri" panose="020F0502020204030204" pitchFamily="34" charset="0"/>
                          <a:cs typeface="2  Titr"/>
                        </a:rPr>
                        <a:t>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effectLst/>
                          <a:latin typeface="Calibri" panose="020F0502020204030204" pitchFamily="34" charset="0"/>
                          <a:ea typeface="Calibri" panose="020F0502020204030204" pitchFamily="34" charset="0"/>
                          <a:cs typeface="2  Titr"/>
                        </a:rPr>
                        <a:t>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effectLst/>
                          <a:latin typeface="Calibri" panose="020F0502020204030204" pitchFamily="34" charset="0"/>
                          <a:ea typeface="Calibri" panose="020F0502020204030204" pitchFamily="34" charset="0"/>
                          <a:cs typeface="2  Titr"/>
                        </a:rPr>
                        <a:t>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effectLst/>
                          <a:latin typeface="Calibri" panose="020F0502020204030204" pitchFamily="34" charset="0"/>
                          <a:ea typeface="Calibri" panose="020F0502020204030204" pitchFamily="34" charset="0"/>
                          <a:cs typeface="2  Titr"/>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effectLst/>
                          <a:latin typeface="Calibri" panose="020F0502020204030204" pitchFamily="34" charset="0"/>
                          <a:ea typeface="Calibri" panose="020F0502020204030204" pitchFamily="34" charset="0"/>
                          <a:cs typeface="2  Titr"/>
                        </a:rPr>
                        <a:t>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effectLst/>
                          <a:latin typeface="Calibri" panose="020F0502020204030204" pitchFamily="34" charset="0"/>
                          <a:ea typeface="Calibri" panose="020F0502020204030204" pitchFamily="34" charset="0"/>
                          <a:cs typeface="2  Titr"/>
                        </a:rPr>
                        <a:t>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effectLst/>
                          <a:latin typeface="Calibri" panose="020F0502020204030204" pitchFamily="34" charset="0"/>
                          <a:ea typeface="Calibri" panose="020F0502020204030204" pitchFamily="34" charset="0"/>
                          <a:cs typeface="2  Titr"/>
                        </a:rPr>
                        <a:t>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effectLst/>
                          <a:latin typeface="Calibri" panose="020F0502020204030204" pitchFamily="34" charset="0"/>
                          <a:ea typeface="Calibri" panose="020F0502020204030204" pitchFamily="34" charset="0"/>
                          <a:cs typeface="2  Titr"/>
                        </a:rPr>
                        <a:t>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8178731"/>
                  </a:ext>
                </a:extLst>
              </a:tr>
              <a:tr h="0">
                <a:tc>
                  <a:txBody>
                    <a:bodyPr/>
                    <a:lstStyle/>
                    <a:p>
                      <a:pPr algn="ctr" rtl="1">
                        <a:lnSpc>
                          <a:spcPct val="115000"/>
                        </a:lnSpc>
                        <a:spcAft>
                          <a:spcPts val="0"/>
                        </a:spcAft>
                      </a:pPr>
                      <a:r>
                        <a:rPr lang="fa-IR" sz="1200">
                          <a:effectLst/>
                          <a:latin typeface="Calibri" panose="020F0502020204030204" pitchFamily="34" charset="0"/>
                          <a:ea typeface="Calibri" panose="020F0502020204030204" pitchFamily="34" charset="0"/>
                          <a:cs typeface="2  Titr"/>
                        </a:rPr>
                        <a:t>زمان تاخیر ورود به محفظه تاریک پس از آزمون (ثانیه)</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effectLst/>
                          <a:latin typeface="Calibri" panose="020F0502020204030204" pitchFamily="34" charset="0"/>
                          <a:ea typeface="Calibri" panose="020F0502020204030204" pitchFamily="34" charset="0"/>
                          <a:cs typeface="2  Titr"/>
                        </a:rPr>
                        <a:t>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effectLst/>
                          <a:latin typeface="Calibri" panose="020F0502020204030204" pitchFamily="34" charset="0"/>
                          <a:ea typeface="Calibri" panose="020F0502020204030204" pitchFamily="34" charset="0"/>
                          <a:cs typeface="2  Titr"/>
                        </a:rPr>
                        <a:t>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effectLst/>
                          <a:latin typeface="Calibri" panose="020F0502020204030204" pitchFamily="34" charset="0"/>
                          <a:ea typeface="Calibri" panose="020F0502020204030204" pitchFamily="34" charset="0"/>
                          <a:cs typeface="2  Titr"/>
                        </a:rPr>
                        <a:t>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dirty="0">
                          <a:effectLst/>
                          <a:latin typeface="Calibri" panose="020F0502020204030204" pitchFamily="34" charset="0"/>
                          <a:ea typeface="Calibri" panose="020F0502020204030204" pitchFamily="34" charset="0"/>
                          <a:cs typeface="2  Titr"/>
                        </a:rPr>
                        <a:t>17</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effectLst/>
                          <a:latin typeface="Calibri" panose="020F0502020204030204" pitchFamily="34" charset="0"/>
                          <a:ea typeface="Calibri" panose="020F0502020204030204" pitchFamily="34" charset="0"/>
                          <a:cs typeface="2  Titr"/>
                        </a:rPr>
                        <a:t>15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effectLst/>
                          <a:latin typeface="Calibri" panose="020F0502020204030204" pitchFamily="34" charset="0"/>
                          <a:ea typeface="Calibri" panose="020F0502020204030204" pitchFamily="34" charset="0"/>
                          <a:cs typeface="2  Titr"/>
                        </a:rPr>
                        <a:t>14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effectLst/>
                          <a:latin typeface="Calibri" panose="020F0502020204030204" pitchFamily="34" charset="0"/>
                          <a:ea typeface="Calibri" panose="020F0502020204030204" pitchFamily="34" charset="0"/>
                          <a:cs typeface="2  Titr"/>
                        </a:rPr>
                        <a:t>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effectLst/>
                          <a:latin typeface="Calibri" panose="020F0502020204030204" pitchFamily="34" charset="0"/>
                          <a:ea typeface="Calibri" panose="020F0502020204030204" pitchFamily="34" charset="0"/>
                          <a:cs typeface="2  Titr"/>
                        </a:rPr>
                        <a:t>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dirty="0">
                          <a:effectLst/>
                          <a:latin typeface="Calibri" panose="020F0502020204030204" pitchFamily="34" charset="0"/>
                          <a:ea typeface="Calibri" panose="020F0502020204030204" pitchFamily="34" charset="0"/>
                          <a:cs typeface="2  Titr"/>
                        </a:rPr>
                        <a:t>7</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7473043"/>
                  </a:ext>
                </a:extLst>
              </a:tr>
            </a:tbl>
          </a:graphicData>
        </a:graphic>
      </p:graphicFrame>
      <p:graphicFrame>
        <p:nvGraphicFramePr>
          <p:cNvPr id="4" name="Table 3">
            <a:extLst>
              <a:ext uri="{FF2B5EF4-FFF2-40B4-BE49-F238E27FC236}">
                <a16:creationId xmlns:a16="http://schemas.microsoft.com/office/drawing/2014/main" id="{D34D9997-35C5-49C9-A298-A8646D52C118}"/>
              </a:ext>
            </a:extLst>
          </p:cNvPr>
          <p:cNvGraphicFramePr>
            <a:graphicFrameLocks noGrp="1"/>
          </p:cNvGraphicFramePr>
          <p:nvPr>
            <p:extLst>
              <p:ext uri="{D42A27DB-BD31-4B8C-83A1-F6EECF244321}">
                <p14:modId xmlns:p14="http://schemas.microsoft.com/office/powerpoint/2010/main" val="3272295510"/>
              </p:ext>
            </p:extLst>
          </p:nvPr>
        </p:nvGraphicFramePr>
        <p:xfrm>
          <a:off x="1546225" y="2600770"/>
          <a:ext cx="6051550" cy="197993"/>
        </p:xfrm>
        <a:graphic>
          <a:graphicData uri="http://schemas.openxmlformats.org/drawingml/2006/table">
            <a:tbl>
              <a:tblPr rtl="1" firstRow="1" firstCol="1" bandRow="1"/>
              <a:tblGrid>
                <a:gridCol w="1512570">
                  <a:extLst>
                    <a:ext uri="{9D8B030D-6E8A-4147-A177-3AD203B41FA5}">
                      <a16:colId xmlns:a16="http://schemas.microsoft.com/office/drawing/2014/main" val="2427428432"/>
                    </a:ext>
                  </a:extLst>
                </a:gridCol>
                <a:gridCol w="1512570">
                  <a:extLst>
                    <a:ext uri="{9D8B030D-6E8A-4147-A177-3AD203B41FA5}">
                      <a16:colId xmlns:a16="http://schemas.microsoft.com/office/drawing/2014/main" val="2351772872"/>
                    </a:ext>
                  </a:extLst>
                </a:gridCol>
                <a:gridCol w="1513205">
                  <a:extLst>
                    <a:ext uri="{9D8B030D-6E8A-4147-A177-3AD203B41FA5}">
                      <a16:colId xmlns:a16="http://schemas.microsoft.com/office/drawing/2014/main" val="4016936401"/>
                    </a:ext>
                  </a:extLst>
                </a:gridCol>
                <a:gridCol w="1513205">
                  <a:extLst>
                    <a:ext uri="{9D8B030D-6E8A-4147-A177-3AD203B41FA5}">
                      <a16:colId xmlns:a16="http://schemas.microsoft.com/office/drawing/2014/main" val="3791651467"/>
                    </a:ext>
                  </a:extLst>
                </a:gridCol>
              </a:tblGrid>
              <a:tr h="0">
                <a:tc>
                  <a:txBody>
                    <a:bodyPr/>
                    <a:lstStyle/>
                    <a:p>
                      <a:pPr algn="ctr" rtl="1">
                        <a:lnSpc>
                          <a:spcPct val="115000"/>
                        </a:lnSpc>
                        <a:spcAft>
                          <a:spcPts val="1000"/>
                        </a:spcAft>
                      </a:pPr>
                      <a:r>
                        <a:rPr lang="fa-IR" sz="1200">
                          <a:effectLst/>
                          <a:latin typeface="Calibri" panose="020F0502020204030204" pitchFamily="34" charset="0"/>
                          <a:ea typeface="Calibri" panose="020F0502020204030204" pitchFamily="34" charset="0"/>
                          <a:cs typeface="2  Titr"/>
                        </a:rPr>
                        <a:t>شاخص</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fa-IR" sz="1200">
                          <a:effectLst/>
                          <a:latin typeface="Calibri" panose="020F0502020204030204" pitchFamily="34" charset="0"/>
                          <a:ea typeface="Calibri" panose="020F0502020204030204" pitchFamily="34" charset="0"/>
                          <a:cs typeface="2  Titr"/>
                        </a:rPr>
                        <a:t>گروه سالم (سالین)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fa-IR" sz="1200">
                          <a:effectLst/>
                          <a:latin typeface="Calibri" panose="020F0502020204030204" pitchFamily="34" charset="0"/>
                          <a:ea typeface="Calibri" panose="020F0502020204030204" pitchFamily="34" charset="0"/>
                          <a:cs typeface="2  Titr"/>
                        </a:rPr>
                        <a:t>گروه (آلزایمر)</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fa-IR" sz="1200" dirty="0">
                          <a:effectLst/>
                          <a:latin typeface="Calibri" panose="020F0502020204030204" pitchFamily="34" charset="0"/>
                          <a:ea typeface="Calibri" panose="020F0502020204030204" pitchFamily="34" charset="0"/>
                          <a:cs typeface="2  Titr"/>
                        </a:rPr>
                        <a:t>گروه درمان</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7574186"/>
                  </a:ext>
                </a:extLst>
              </a:tr>
            </a:tbl>
          </a:graphicData>
        </a:graphic>
      </p:graphicFrame>
      <p:sp>
        <p:nvSpPr>
          <p:cNvPr id="5" name="Rectangle 1">
            <a:extLst>
              <a:ext uri="{FF2B5EF4-FFF2-40B4-BE49-F238E27FC236}">
                <a16:creationId xmlns:a16="http://schemas.microsoft.com/office/drawing/2014/main" id="{20737F5E-7C8E-4A4A-8357-9DD768929F43}"/>
              </a:ext>
            </a:extLst>
          </p:cNvPr>
          <p:cNvSpPr>
            <a:spLocks noChangeArrowheads="1"/>
          </p:cNvSpPr>
          <p:nvPr/>
        </p:nvSpPr>
        <p:spPr bwMode="auto">
          <a:xfrm>
            <a:off x="1546225" y="27987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804781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1432" y="1620478"/>
            <a:ext cx="6740011" cy="1902544"/>
          </a:xfrm>
        </p:spPr>
        <p:txBody>
          <a:bodyPr/>
          <a:lstStyle/>
          <a:p>
            <a:pPr algn="ctr"/>
            <a:r>
              <a:rPr lang="fa-IR" i="1" dirty="0">
                <a:solidFill>
                  <a:schemeClr val="bg1">
                    <a:lumMod val="95000"/>
                  </a:schemeClr>
                </a:solidFill>
              </a:rPr>
              <a:t>تشکر از حسن توجه شما</a:t>
            </a:r>
            <a:endParaRPr lang="en-US" i="1" dirty="0">
              <a:solidFill>
                <a:schemeClr val="bg1">
                  <a:lumMod val="95000"/>
                </a:schemeClr>
              </a:solidFill>
            </a:endParaRPr>
          </a:p>
        </p:txBody>
      </p:sp>
    </p:spTree>
    <p:extLst>
      <p:ext uri="{BB962C8B-B14F-4D97-AF65-F5344CB8AC3E}">
        <p14:creationId xmlns:p14="http://schemas.microsoft.com/office/powerpoint/2010/main" val="31425828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EEBDD-5624-459D-9E81-1038ADCF713C}"/>
              </a:ext>
            </a:extLst>
          </p:cNvPr>
          <p:cNvSpPr>
            <a:spLocks noGrp="1"/>
          </p:cNvSpPr>
          <p:nvPr>
            <p:ph type="title"/>
          </p:nvPr>
        </p:nvSpPr>
        <p:spPr>
          <a:xfrm>
            <a:off x="2057400" y="909525"/>
            <a:ext cx="6618881" cy="725349"/>
          </a:xfrm>
        </p:spPr>
        <p:txBody>
          <a:bodyPr>
            <a:normAutofit fontScale="90000"/>
          </a:bodyPr>
          <a:lstStyle/>
          <a:p>
            <a:pPr lvl="0">
              <a:spcBef>
                <a:spcPct val="20000"/>
              </a:spcBef>
            </a:pPr>
            <a:r>
              <a:rPr lang="fa-IR" sz="3100" b="1" dirty="0">
                <a:solidFill>
                  <a:prstClr val="white"/>
                </a:solidFill>
                <a:effectLst/>
                <a:latin typeface="Aharoni" panose="02010803020104030203" pitchFamily="2" charset="-79"/>
                <a:ea typeface="+mn-ea"/>
                <a:cs typeface="Arial" panose="020B0604020202020204" pitchFamily="34" charset="0"/>
              </a:rPr>
              <a:t>’اثر میکروبیم های روده به روی آلزایمر و زوال عقل’</a:t>
            </a:r>
            <a:r>
              <a:rPr lang="en-US" sz="2800" b="1" dirty="0">
                <a:solidFill>
                  <a:prstClr val="white"/>
                </a:solidFill>
                <a:effectLst/>
                <a:ea typeface="+mn-ea"/>
                <a:cs typeface="+mn-cs"/>
              </a:rPr>
              <a:t/>
            </a:r>
            <a:br>
              <a:rPr lang="en-US" sz="2800" b="1" dirty="0">
                <a:solidFill>
                  <a:prstClr val="white"/>
                </a:solidFill>
                <a:effectLst/>
                <a:ea typeface="+mn-ea"/>
                <a:cs typeface="+mn-cs"/>
              </a:rPr>
            </a:br>
            <a:endParaRPr lang="en-US" dirty="0"/>
          </a:p>
        </p:txBody>
      </p:sp>
      <p:sp>
        <p:nvSpPr>
          <p:cNvPr id="3" name="Content Placeholder 2">
            <a:extLst>
              <a:ext uri="{FF2B5EF4-FFF2-40B4-BE49-F238E27FC236}">
                <a16:creationId xmlns:a16="http://schemas.microsoft.com/office/drawing/2014/main" id="{E57B728A-0BE8-4DF7-BF2D-8ADCEDC3201A}"/>
              </a:ext>
            </a:extLst>
          </p:cNvPr>
          <p:cNvSpPr>
            <a:spLocks noGrp="1"/>
          </p:cNvSpPr>
          <p:nvPr>
            <p:ph idx="1"/>
          </p:nvPr>
        </p:nvSpPr>
        <p:spPr>
          <a:xfrm>
            <a:off x="1415444" y="1634874"/>
            <a:ext cx="6644149" cy="3508626"/>
          </a:xfrm>
        </p:spPr>
        <p:txBody>
          <a:bodyPr>
            <a:normAutofit/>
          </a:bodyPr>
          <a:lstStyle/>
          <a:p>
            <a:pPr marL="0" indent="0" algn="ctr">
              <a:buNone/>
            </a:pPr>
            <a:r>
              <a:rPr lang="fa-IR" sz="2000" dirty="0">
                <a:latin typeface="Aharoni" panose="02010803020104030203" pitchFamily="2" charset="-79"/>
              </a:rPr>
              <a:t>حنانه پورحشمتی، هلیا ظرافت جو</a:t>
            </a:r>
            <a:br>
              <a:rPr lang="fa-IR" sz="2000" dirty="0">
                <a:latin typeface="Aharoni" panose="02010803020104030203" pitchFamily="2" charset="-79"/>
              </a:rPr>
            </a:br>
            <a:r>
              <a:rPr lang="fa-IR" sz="2000" dirty="0">
                <a:latin typeface="Aharoni" panose="02010803020104030203" pitchFamily="2" charset="-79"/>
              </a:rPr>
              <a:t>استاد راهنما: سرکار خانم ساناز مومنی نژاد</a:t>
            </a:r>
            <a:br>
              <a:rPr lang="fa-IR" sz="2000" dirty="0">
                <a:latin typeface="Aharoni" panose="02010803020104030203" pitchFamily="2" charset="-79"/>
              </a:rPr>
            </a:br>
            <a:r>
              <a:rPr lang="fa-IR" sz="2000" dirty="0">
                <a:latin typeface="Aharoni" panose="02010803020104030203" pitchFamily="2" charset="-79"/>
              </a:rPr>
              <a:t>اسفند 1400</a:t>
            </a:r>
          </a:p>
          <a:p>
            <a:pPr marL="0" indent="0" algn="ctr">
              <a:buNone/>
            </a:pPr>
            <a:endParaRPr lang="fa-IR" sz="2000" dirty="0">
              <a:latin typeface="Aharoni" panose="02010803020104030203" pitchFamily="2" charset="-79"/>
            </a:endParaRPr>
          </a:p>
          <a:p>
            <a:pPr marL="0" indent="0" algn="r">
              <a:buNone/>
            </a:pPr>
            <a:endParaRPr lang="fa-IR" sz="2000" dirty="0">
              <a:latin typeface="Aharoni" panose="02010803020104030203" pitchFamily="2" charset="-79"/>
            </a:endParaRPr>
          </a:p>
          <a:p>
            <a:pPr marL="0" indent="0" algn="r">
              <a:buNone/>
            </a:pPr>
            <a:endParaRPr lang="fa-IR" sz="2000" dirty="0">
              <a:latin typeface="Aharoni" panose="02010803020104030203" pitchFamily="2" charset="-79"/>
            </a:endParaRPr>
          </a:p>
        </p:txBody>
      </p:sp>
      <p:pic>
        <p:nvPicPr>
          <p:cNvPr id="4" name="Picture 3">
            <a:extLst>
              <a:ext uri="{FF2B5EF4-FFF2-40B4-BE49-F238E27FC236}">
                <a16:creationId xmlns:a16="http://schemas.microsoft.com/office/drawing/2014/main" id="{21DFF167-2F6B-49F7-8310-0283A04AB601}"/>
              </a:ext>
            </a:extLst>
          </p:cNvPr>
          <p:cNvPicPr>
            <a:picLocks noChangeAspect="1"/>
          </p:cNvPicPr>
          <p:nvPr/>
        </p:nvPicPr>
        <p:blipFill>
          <a:blip r:embed="rId2"/>
          <a:stretch>
            <a:fillRect/>
          </a:stretch>
        </p:blipFill>
        <p:spPr>
          <a:xfrm>
            <a:off x="3518318" y="2962828"/>
            <a:ext cx="2438400" cy="1514475"/>
          </a:xfrm>
          <a:prstGeom prst="rect">
            <a:avLst/>
          </a:prstGeom>
        </p:spPr>
      </p:pic>
    </p:spTree>
    <p:extLst>
      <p:ext uri="{BB962C8B-B14F-4D97-AF65-F5344CB8AC3E}">
        <p14:creationId xmlns:p14="http://schemas.microsoft.com/office/powerpoint/2010/main" val="366875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CA5B3-DBC1-43AC-BE64-5A905F9BACEB}"/>
              </a:ext>
            </a:extLst>
          </p:cNvPr>
          <p:cNvSpPr>
            <a:spLocks noGrp="1"/>
          </p:cNvSpPr>
          <p:nvPr>
            <p:ph type="title"/>
          </p:nvPr>
        </p:nvSpPr>
        <p:spPr/>
        <p:txBody>
          <a:bodyPr/>
          <a:lstStyle/>
          <a:p>
            <a:r>
              <a:rPr lang="fa-IR" dirty="0">
                <a:solidFill>
                  <a:schemeClr val="bg1">
                    <a:lumMod val="95000"/>
                  </a:schemeClr>
                </a:solidFill>
              </a:rPr>
              <a:t>مقدمه</a:t>
            </a:r>
            <a:endParaRPr lang="en-US" dirty="0">
              <a:solidFill>
                <a:schemeClr val="bg1">
                  <a:lumMod val="95000"/>
                </a:schemeClr>
              </a:solidFill>
            </a:endParaRPr>
          </a:p>
        </p:txBody>
      </p:sp>
      <p:sp>
        <p:nvSpPr>
          <p:cNvPr id="3" name="Content Placeholder 2">
            <a:extLst>
              <a:ext uri="{FF2B5EF4-FFF2-40B4-BE49-F238E27FC236}">
                <a16:creationId xmlns:a16="http://schemas.microsoft.com/office/drawing/2014/main" id="{1C2330B6-0DB0-4376-9E2D-4559E2762E48}"/>
              </a:ext>
            </a:extLst>
          </p:cNvPr>
          <p:cNvSpPr>
            <a:spLocks noGrp="1"/>
          </p:cNvSpPr>
          <p:nvPr>
            <p:ph idx="1"/>
          </p:nvPr>
        </p:nvSpPr>
        <p:spPr>
          <a:xfrm>
            <a:off x="120215" y="1957761"/>
            <a:ext cx="8244349" cy="3524865"/>
          </a:xfrm>
        </p:spPr>
        <p:txBody>
          <a:bodyPr>
            <a:normAutofit/>
          </a:bodyPr>
          <a:lstStyle/>
          <a:p>
            <a:pPr marL="0" indent="0" algn="ctr">
              <a:buNone/>
            </a:pPr>
            <a:endParaRPr lang="fa-IR" b="1" dirty="0">
              <a:solidFill>
                <a:schemeClr val="tx1">
                  <a:lumMod val="95000"/>
                  <a:lumOff val="5000"/>
                </a:schemeClr>
              </a:solidFill>
            </a:endParaRPr>
          </a:p>
          <a:p>
            <a:pPr marL="914400" lvl="2" indent="0" algn="ctr">
              <a:buNone/>
            </a:pPr>
            <a:r>
              <a:rPr lang="fa-IR" sz="2000" dirty="0">
                <a:solidFill>
                  <a:schemeClr val="tx1">
                    <a:lumMod val="95000"/>
                    <a:lumOff val="5000"/>
                  </a:schemeClr>
                </a:solidFill>
                <a:latin typeface="Aharoni" panose="02010803020104030203" pitchFamily="2" charset="-79"/>
              </a:rPr>
              <a:t>زوال عقل : زوال عقل شایع ترین و شناخته شده ترین  علت دمانس است. این بیماری یک اختلال پیشرونده و برگشت ناپذیر مغزی است که به  کارکرد های شناختی نظیر حافظه، توجه، زبان، حوزه بینایی-فضایی</a:t>
            </a:r>
            <a:r>
              <a:rPr lang="fa-IR" dirty="0">
                <a:solidFill>
                  <a:schemeClr val="tx1">
                    <a:lumMod val="95000"/>
                    <a:lumOff val="5000"/>
                  </a:schemeClr>
                </a:solidFill>
                <a:latin typeface="Aharoni" panose="02010803020104030203" pitchFamily="2" charset="-79"/>
              </a:rPr>
              <a:t>، برنامه ریزی و تصمیم گیری، شخصیت، محتوی اندیشه، ادراک و رفتار تاثیر می گذارد.</a:t>
            </a:r>
          </a:p>
        </p:txBody>
      </p:sp>
    </p:spTree>
    <p:extLst>
      <p:ext uri="{BB962C8B-B14F-4D97-AF65-F5344CB8AC3E}">
        <p14:creationId xmlns:p14="http://schemas.microsoft.com/office/powerpoint/2010/main" val="323217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59EC9-26FE-480E-90E8-303B8A07F63E}"/>
              </a:ext>
            </a:extLst>
          </p:cNvPr>
          <p:cNvSpPr>
            <a:spLocks noGrp="1"/>
          </p:cNvSpPr>
          <p:nvPr>
            <p:ph type="title"/>
          </p:nvPr>
        </p:nvSpPr>
        <p:spPr>
          <a:xfrm>
            <a:off x="827351" y="162232"/>
            <a:ext cx="8093365" cy="763525"/>
          </a:xfrm>
        </p:spPr>
        <p:txBody>
          <a:bodyPr/>
          <a:lstStyle/>
          <a:p>
            <a:r>
              <a:rPr lang="fa-IR" dirty="0">
                <a:solidFill>
                  <a:schemeClr val="bg1"/>
                </a:solidFill>
              </a:rPr>
              <a:t>اپیدمیولوژی بیماری زوال عقل</a:t>
            </a:r>
            <a:endParaRPr lang="en-US" dirty="0">
              <a:solidFill>
                <a:schemeClr val="bg1"/>
              </a:solidFill>
            </a:endParaRPr>
          </a:p>
        </p:txBody>
      </p:sp>
      <p:sp>
        <p:nvSpPr>
          <p:cNvPr id="3" name="Text Placeholder 2">
            <a:extLst>
              <a:ext uri="{FF2B5EF4-FFF2-40B4-BE49-F238E27FC236}">
                <a16:creationId xmlns:a16="http://schemas.microsoft.com/office/drawing/2014/main" id="{872F30D9-D772-47AB-96D2-A9D290A55B5B}"/>
              </a:ext>
            </a:extLst>
          </p:cNvPr>
          <p:cNvSpPr>
            <a:spLocks noGrp="1"/>
          </p:cNvSpPr>
          <p:nvPr>
            <p:ph type="body" idx="1"/>
          </p:nvPr>
        </p:nvSpPr>
        <p:spPr>
          <a:xfrm>
            <a:off x="388023" y="1309571"/>
            <a:ext cx="4040188" cy="479822"/>
          </a:xfrm>
        </p:spPr>
        <p:txBody>
          <a:bodyPr/>
          <a:lstStyle/>
          <a:p>
            <a:r>
              <a:rPr lang="fa-IR" dirty="0"/>
              <a:t> </a:t>
            </a:r>
            <a:endParaRPr lang="en-US" dirty="0"/>
          </a:p>
        </p:txBody>
      </p:sp>
      <p:pic>
        <p:nvPicPr>
          <p:cNvPr id="7" name="Content Placeholder 6">
            <a:extLst>
              <a:ext uri="{FF2B5EF4-FFF2-40B4-BE49-F238E27FC236}">
                <a16:creationId xmlns:a16="http://schemas.microsoft.com/office/drawing/2014/main" id="{AECF75C0-EB4A-4D75-9995-929C18763AF9}"/>
              </a:ext>
            </a:extLst>
          </p:cNvPr>
          <p:cNvPicPr>
            <a:picLocks noGrp="1" noChangeAspect="1"/>
          </p:cNvPicPr>
          <p:nvPr>
            <p:ph sz="half" idx="2"/>
          </p:nvPr>
        </p:nvPicPr>
        <p:blipFill>
          <a:blip r:embed="rId2"/>
          <a:stretch>
            <a:fillRect/>
          </a:stretch>
        </p:blipFill>
        <p:spPr>
          <a:xfrm>
            <a:off x="478465" y="2173207"/>
            <a:ext cx="3221665" cy="3710764"/>
          </a:xfrm>
          <a:prstGeom prst="rect">
            <a:avLst/>
          </a:prstGeom>
        </p:spPr>
      </p:pic>
      <p:sp>
        <p:nvSpPr>
          <p:cNvPr id="5" name="Text Placeholder 4">
            <a:extLst>
              <a:ext uri="{FF2B5EF4-FFF2-40B4-BE49-F238E27FC236}">
                <a16:creationId xmlns:a16="http://schemas.microsoft.com/office/drawing/2014/main" id="{D6AF0B00-6277-401F-8986-632337B8500D}"/>
              </a:ext>
            </a:extLst>
          </p:cNvPr>
          <p:cNvSpPr>
            <a:spLocks noGrp="1"/>
          </p:cNvSpPr>
          <p:nvPr>
            <p:ph type="body" sz="quarter" idx="3"/>
          </p:nvPr>
        </p:nvSpPr>
        <p:spPr>
          <a:xfrm>
            <a:off x="4591657" y="1339060"/>
            <a:ext cx="4041775" cy="479822"/>
          </a:xfrm>
        </p:spPr>
        <p:txBody>
          <a:bodyPr/>
          <a:lstStyle/>
          <a:p>
            <a:r>
              <a:rPr lang="fa-IR" dirty="0"/>
              <a:t> </a:t>
            </a:r>
            <a:endParaRPr lang="en-US" dirty="0"/>
          </a:p>
        </p:txBody>
      </p:sp>
      <p:sp>
        <p:nvSpPr>
          <p:cNvPr id="6" name="Content Placeholder 5">
            <a:extLst>
              <a:ext uri="{FF2B5EF4-FFF2-40B4-BE49-F238E27FC236}">
                <a16:creationId xmlns:a16="http://schemas.microsoft.com/office/drawing/2014/main" id="{ED4B73BE-8FBD-4705-901B-36245784C7BA}"/>
              </a:ext>
            </a:extLst>
          </p:cNvPr>
          <p:cNvSpPr>
            <a:spLocks noGrp="1"/>
          </p:cNvSpPr>
          <p:nvPr>
            <p:ph sz="quarter" idx="4"/>
          </p:nvPr>
        </p:nvSpPr>
        <p:spPr>
          <a:xfrm>
            <a:off x="4019107" y="1578971"/>
            <a:ext cx="4901609" cy="2998382"/>
          </a:xfrm>
        </p:spPr>
        <p:txBody>
          <a:bodyPr>
            <a:normAutofit fontScale="92500"/>
          </a:bodyPr>
          <a:lstStyle/>
          <a:p>
            <a:pPr marL="0" indent="0" algn="r">
              <a:buNone/>
            </a:pPr>
            <a:r>
              <a:rPr lang="fa-IR" sz="2200" dirty="0">
                <a:solidFill>
                  <a:schemeClr val="tx1"/>
                </a:solidFill>
              </a:rPr>
              <a:t>شیوع و بروز این بیماری با افزایش سن رابطه مستقیم دارد بطوریکه در سن بالای 65  از هر 9 نفر یک نفر و در سن بالای 85 از هر 3 نفر یک نفر به بیماری آلزایمر مبتلا می شوند. بر اساس اطلاعات اپیدمیولوژیک تعداد افرادی که تحت تاثیر این بیماری قرار می گیرند در هر 20 سال دو برابر شده بطوری که به نظر می رسد در سال 2040 این تعداد به 81 میلیون نفر در جهان برسد. در کشور ما نیز این تعداد بر اساس آمار و گزارشات انجمن آلزایمر ایران به حدود 700 هزار نفر می رسد.</a:t>
            </a:r>
          </a:p>
          <a:p>
            <a:pPr marL="0" indent="0">
              <a:buNone/>
            </a:pPr>
            <a:endParaRPr lang="en-US" dirty="0"/>
          </a:p>
        </p:txBody>
      </p:sp>
    </p:spTree>
    <p:extLst>
      <p:ext uri="{BB962C8B-B14F-4D97-AF65-F5344CB8AC3E}">
        <p14:creationId xmlns:p14="http://schemas.microsoft.com/office/powerpoint/2010/main" val="356109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57963-3372-411A-8DE9-D3FF7B8515BD}"/>
              </a:ext>
            </a:extLst>
          </p:cNvPr>
          <p:cNvSpPr>
            <a:spLocks noGrp="1"/>
          </p:cNvSpPr>
          <p:nvPr>
            <p:ph type="title"/>
          </p:nvPr>
        </p:nvSpPr>
        <p:spPr>
          <a:xfrm>
            <a:off x="457200" y="205980"/>
            <a:ext cx="8229600" cy="857250"/>
          </a:xfrm>
        </p:spPr>
        <p:txBody>
          <a:bodyPr/>
          <a:lstStyle/>
          <a:p>
            <a:r>
              <a:rPr lang="fa-IR" dirty="0"/>
              <a:t> </a:t>
            </a:r>
            <a:endParaRPr lang="en-US" dirty="0"/>
          </a:p>
        </p:txBody>
      </p:sp>
      <p:sp>
        <p:nvSpPr>
          <p:cNvPr id="3" name="Content Placeholder 2">
            <a:extLst>
              <a:ext uri="{FF2B5EF4-FFF2-40B4-BE49-F238E27FC236}">
                <a16:creationId xmlns:a16="http://schemas.microsoft.com/office/drawing/2014/main" id="{7FF73D39-36FE-4374-AE94-8760F21E235A}"/>
              </a:ext>
            </a:extLst>
          </p:cNvPr>
          <p:cNvSpPr>
            <a:spLocks noGrp="1"/>
          </p:cNvSpPr>
          <p:nvPr>
            <p:ph sz="half" idx="1"/>
          </p:nvPr>
        </p:nvSpPr>
        <p:spPr>
          <a:xfrm>
            <a:off x="-507704" y="1219882"/>
            <a:ext cx="4038600" cy="3394472"/>
          </a:xfrm>
        </p:spPr>
        <p:txBody>
          <a:bodyPr>
            <a:normAutofit/>
          </a:bodyPr>
          <a:lstStyle/>
          <a:p>
            <a:pPr marL="0" indent="0" algn="ctr">
              <a:buNone/>
            </a:pPr>
            <a:r>
              <a:rPr lang="fa-IR" b="1" dirty="0"/>
              <a:t>راه های پیشگیری</a:t>
            </a:r>
          </a:p>
          <a:p>
            <a:pPr marL="0" indent="0" algn="ctr">
              <a:buNone/>
            </a:pPr>
            <a:r>
              <a:rPr lang="fa-IR" sz="2000" dirty="0"/>
              <a:t>- قدم زدن</a:t>
            </a:r>
          </a:p>
          <a:p>
            <a:pPr marL="0" indent="0" algn="ctr">
              <a:buNone/>
            </a:pPr>
            <a:r>
              <a:rPr lang="fa-IR" sz="2000" dirty="0"/>
              <a:t>- دوزبانه بودن</a:t>
            </a:r>
          </a:p>
          <a:p>
            <a:pPr marL="0" indent="0" algn="ctr">
              <a:buNone/>
            </a:pPr>
            <a:r>
              <a:rPr lang="fa-IR" sz="2000" dirty="0"/>
              <a:t>- مصرف قهوه</a:t>
            </a:r>
          </a:p>
          <a:p>
            <a:pPr marL="0" indent="0" algn="ctr">
              <a:buNone/>
            </a:pPr>
            <a:r>
              <a:rPr lang="fa-IR" sz="2000" dirty="0"/>
              <a:t>- مصرف چای سبز</a:t>
            </a:r>
          </a:p>
          <a:p>
            <a:pPr marL="0" indent="0" algn="ctr">
              <a:buNone/>
            </a:pPr>
            <a:r>
              <a:rPr lang="fa-IR" sz="2000" dirty="0"/>
              <a:t>- مصرف بلوبری</a:t>
            </a:r>
          </a:p>
          <a:p>
            <a:pPr marL="0" indent="0" algn="ctr">
              <a:buNone/>
            </a:pPr>
            <a:r>
              <a:rPr lang="fa-IR" sz="2000" dirty="0"/>
              <a:t>- ورزش کردن</a:t>
            </a:r>
          </a:p>
          <a:p>
            <a:pPr marL="0" indent="0" algn="ctr">
              <a:buNone/>
            </a:pPr>
            <a:r>
              <a:rPr lang="fa-IR" sz="2000" dirty="0"/>
              <a:t>-مطالعه کردن</a:t>
            </a:r>
          </a:p>
        </p:txBody>
      </p:sp>
      <p:sp>
        <p:nvSpPr>
          <p:cNvPr id="4" name="Content Placeholder 3">
            <a:extLst>
              <a:ext uri="{FF2B5EF4-FFF2-40B4-BE49-F238E27FC236}">
                <a16:creationId xmlns:a16="http://schemas.microsoft.com/office/drawing/2014/main" id="{2047D972-465E-4C81-86DE-505C034B7333}"/>
              </a:ext>
            </a:extLst>
          </p:cNvPr>
          <p:cNvSpPr>
            <a:spLocks noGrp="1"/>
          </p:cNvSpPr>
          <p:nvPr>
            <p:ph sz="half" idx="2"/>
          </p:nvPr>
        </p:nvSpPr>
        <p:spPr>
          <a:xfrm>
            <a:off x="5413744" y="1219883"/>
            <a:ext cx="4038600" cy="3394472"/>
          </a:xfrm>
        </p:spPr>
        <p:txBody>
          <a:bodyPr>
            <a:normAutofit/>
          </a:bodyPr>
          <a:lstStyle/>
          <a:p>
            <a:pPr marL="0" indent="0" algn="ctr">
              <a:buNone/>
            </a:pPr>
            <a:r>
              <a:rPr lang="fa-IR" b="1" dirty="0"/>
              <a:t>عوامل بیماری زوال عقل</a:t>
            </a:r>
          </a:p>
          <a:p>
            <a:pPr marL="0" indent="0" algn="ctr">
              <a:buNone/>
            </a:pPr>
            <a:r>
              <a:rPr lang="fa-IR" sz="2000" dirty="0"/>
              <a:t>- تاریخچه خانوادگی</a:t>
            </a:r>
          </a:p>
          <a:p>
            <a:pPr marL="0" indent="0" algn="ctr">
              <a:buNone/>
            </a:pPr>
            <a:r>
              <a:rPr lang="fa-IR" sz="2000" dirty="0"/>
              <a:t>- افسردگی</a:t>
            </a:r>
          </a:p>
          <a:p>
            <a:pPr marL="0" indent="0" algn="ctr">
              <a:buNone/>
            </a:pPr>
            <a:r>
              <a:rPr lang="fa-IR" sz="2000" dirty="0"/>
              <a:t>- کم تحرکی</a:t>
            </a:r>
          </a:p>
          <a:p>
            <a:pPr marL="0" indent="0" algn="ctr">
              <a:buNone/>
            </a:pPr>
            <a:r>
              <a:rPr lang="fa-IR" sz="2000" dirty="0"/>
              <a:t>- کم خوابی</a:t>
            </a:r>
          </a:p>
          <a:p>
            <a:pPr marL="0" indent="0" algn="ctr">
              <a:buNone/>
            </a:pPr>
            <a:r>
              <a:rPr lang="fa-IR" sz="2000" dirty="0"/>
              <a:t>- مصرف زیاد نمک</a:t>
            </a:r>
          </a:p>
          <a:p>
            <a:pPr marL="0" indent="0" algn="ctr">
              <a:buNone/>
            </a:pPr>
            <a:r>
              <a:rPr lang="fa-IR" sz="2000" dirty="0"/>
              <a:t>- استرس</a:t>
            </a:r>
          </a:p>
          <a:p>
            <a:pPr marL="0" indent="0" algn="ctr">
              <a:buNone/>
            </a:pPr>
            <a:r>
              <a:rPr lang="fa-IR" sz="2000" dirty="0"/>
              <a:t>- دخانیات</a:t>
            </a:r>
            <a:endParaRPr lang="en-US" sz="2000" dirty="0"/>
          </a:p>
        </p:txBody>
      </p:sp>
      <p:pic>
        <p:nvPicPr>
          <p:cNvPr id="5" name="Picture 4">
            <a:extLst>
              <a:ext uri="{FF2B5EF4-FFF2-40B4-BE49-F238E27FC236}">
                <a16:creationId xmlns:a16="http://schemas.microsoft.com/office/drawing/2014/main" id="{1659D208-6EB8-4597-935D-A9ED1E55A711}"/>
              </a:ext>
            </a:extLst>
          </p:cNvPr>
          <p:cNvPicPr>
            <a:picLocks noChangeAspect="1"/>
          </p:cNvPicPr>
          <p:nvPr/>
        </p:nvPicPr>
        <p:blipFill>
          <a:blip r:embed="rId2"/>
          <a:stretch>
            <a:fillRect/>
          </a:stretch>
        </p:blipFill>
        <p:spPr>
          <a:xfrm>
            <a:off x="2963164" y="1699880"/>
            <a:ext cx="2911987" cy="1509824"/>
          </a:xfrm>
          <a:prstGeom prst="rect">
            <a:avLst/>
          </a:prstGeom>
        </p:spPr>
      </p:pic>
      <p:sp>
        <p:nvSpPr>
          <p:cNvPr id="6" name="Rectangle 5">
            <a:extLst>
              <a:ext uri="{FF2B5EF4-FFF2-40B4-BE49-F238E27FC236}">
                <a16:creationId xmlns:a16="http://schemas.microsoft.com/office/drawing/2014/main" id="{7E708BDA-D655-4F1B-A3E6-B9E1C87FD9D5}"/>
              </a:ext>
            </a:extLst>
          </p:cNvPr>
          <p:cNvSpPr/>
          <p:nvPr/>
        </p:nvSpPr>
        <p:spPr>
          <a:xfrm>
            <a:off x="1856710" y="4291189"/>
            <a:ext cx="4954772" cy="646331"/>
          </a:xfrm>
          <a:prstGeom prst="rect">
            <a:avLst/>
          </a:prstGeom>
        </p:spPr>
        <p:txBody>
          <a:bodyPr wrap="square">
            <a:spAutoFit/>
          </a:bodyPr>
          <a:lstStyle/>
          <a:p>
            <a:pPr algn="r"/>
            <a:r>
              <a:rPr lang="fa-IR" dirty="0"/>
              <a:t>(تمام این روش های کشف شده صرفا جهت پیشگشری بوده وباتوجه به </a:t>
            </a:r>
            <a:r>
              <a:rPr lang="fa-IR" sz="1600" dirty="0"/>
              <a:t>تحقیق</a:t>
            </a:r>
            <a:r>
              <a:rPr lang="fa-IR" dirty="0"/>
              <a:t> های انجام شده درمانی برای الزایمر پیدا نشده)</a:t>
            </a:r>
          </a:p>
        </p:txBody>
      </p:sp>
    </p:spTree>
    <p:extLst>
      <p:ext uri="{BB962C8B-B14F-4D97-AF65-F5344CB8AC3E}">
        <p14:creationId xmlns:p14="http://schemas.microsoft.com/office/powerpoint/2010/main" val="341450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stretch>
            <a:fillRect/>
          </a:stretch>
        </p:blipFill>
        <p:spPr>
          <a:xfrm>
            <a:off x="4866115" y="1307435"/>
            <a:ext cx="3391048" cy="3286790"/>
          </a:xfrm>
          <a:prstGeom prst="rect">
            <a:avLst/>
          </a:prstGeom>
        </p:spPr>
      </p:pic>
      <p:pic>
        <p:nvPicPr>
          <p:cNvPr id="8" name="Content Placeholder 7"/>
          <p:cNvPicPr>
            <a:picLocks noGrp="1" noChangeAspect="1"/>
          </p:cNvPicPr>
          <p:nvPr>
            <p:ph sz="half" idx="1"/>
          </p:nvPr>
        </p:nvPicPr>
        <p:blipFill>
          <a:blip r:embed="rId3"/>
          <a:stretch>
            <a:fillRect/>
          </a:stretch>
        </p:blipFill>
        <p:spPr>
          <a:xfrm>
            <a:off x="886839" y="1307435"/>
            <a:ext cx="3391048" cy="3286790"/>
          </a:xfrm>
          <a:prstGeom prst="rect">
            <a:avLst/>
          </a:prstGeom>
        </p:spPr>
      </p:pic>
    </p:spTree>
    <p:extLst>
      <p:ext uri="{BB962C8B-B14F-4D97-AF65-F5344CB8AC3E}">
        <p14:creationId xmlns:p14="http://schemas.microsoft.com/office/powerpoint/2010/main" val="35346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6CFF8-819F-4326-AFDD-561CE93CFFF9}"/>
              </a:ext>
            </a:extLst>
          </p:cNvPr>
          <p:cNvSpPr>
            <a:spLocks noGrp="1"/>
          </p:cNvSpPr>
          <p:nvPr>
            <p:ph type="title"/>
          </p:nvPr>
        </p:nvSpPr>
        <p:spPr/>
        <p:txBody>
          <a:bodyPr/>
          <a:lstStyle/>
          <a:p>
            <a:pPr algn="r"/>
            <a:r>
              <a:rPr lang="fa-IR" dirty="0">
                <a:solidFill>
                  <a:schemeClr val="bg1"/>
                </a:solidFill>
              </a:rPr>
              <a:t>میکروبیوم چیست</a:t>
            </a:r>
            <a:endParaRPr lang="en-US" dirty="0">
              <a:solidFill>
                <a:schemeClr val="bg1"/>
              </a:solidFill>
            </a:endParaRPr>
          </a:p>
        </p:txBody>
      </p:sp>
      <p:pic>
        <p:nvPicPr>
          <p:cNvPr id="5" name="Content Placeholder 4">
            <a:extLst>
              <a:ext uri="{FF2B5EF4-FFF2-40B4-BE49-F238E27FC236}">
                <a16:creationId xmlns:a16="http://schemas.microsoft.com/office/drawing/2014/main" id="{DB81E65C-25E1-4670-8E66-E759BD3F5D53}"/>
              </a:ext>
            </a:extLst>
          </p:cNvPr>
          <p:cNvPicPr>
            <a:picLocks noGrp="1" noChangeAspect="1"/>
          </p:cNvPicPr>
          <p:nvPr>
            <p:ph sz="half" idx="1"/>
          </p:nvPr>
        </p:nvPicPr>
        <p:blipFill>
          <a:blip r:embed="rId2"/>
          <a:stretch>
            <a:fillRect/>
          </a:stretch>
        </p:blipFill>
        <p:spPr>
          <a:xfrm>
            <a:off x="545316" y="1739825"/>
            <a:ext cx="3926164" cy="2633700"/>
          </a:xfrm>
          <a:prstGeom prst="rect">
            <a:avLst/>
          </a:prstGeom>
        </p:spPr>
      </p:pic>
      <p:sp>
        <p:nvSpPr>
          <p:cNvPr id="4" name="Content Placeholder 3">
            <a:extLst>
              <a:ext uri="{FF2B5EF4-FFF2-40B4-BE49-F238E27FC236}">
                <a16:creationId xmlns:a16="http://schemas.microsoft.com/office/drawing/2014/main" id="{DDCD3686-4482-4685-9990-05C82AB245DC}"/>
              </a:ext>
            </a:extLst>
          </p:cNvPr>
          <p:cNvSpPr>
            <a:spLocks noGrp="1"/>
          </p:cNvSpPr>
          <p:nvPr>
            <p:ph sz="half" idx="2"/>
          </p:nvPr>
        </p:nvSpPr>
        <p:spPr>
          <a:xfrm>
            <a:off x="4795284" y="1567453"/>
            <a:ext cx="3891516" cy="2978444"/>
          </a:xfrm>
        </p:spPr>
        <p:txBody>
          <a:bodyPr>
            <a:normAutofit fontScale="92500"/>
          </a:bodyPr>
          <a:lstStyle/>
          <a:p>
            <a:pPr marL="0" indent="0" algn="r">
              <a:buNone/>
            </a:pPr>
            <a:r>
              <a:rPr lang="fa-IR" sz="2200" dirty="0"/>
              <a:t>میلیارد ها باکتری در دستگاه گوارش و قسمت هایی مثل پوست مستقر بوده که با سلول های بدن انسان در تعامل زیستی می باشند. این جمعیت میکروبی به نام فلور نرمال یا میکروبیوم شناخته می شود که جمعیتی تقریبا سه برابر کل سلول های بدن دارد. فلور میکروبی دستگاه گوارش به هضم مواد غذایی خورده شده و تولید مواد مورد نیاز برای عملکرد سلول ها کمک می کند.</a:t>
            </a:r>
          </a:p>
          <a:p>
            <a:pPr marL="0" indent="0">
              <a:buNone/>
            </a:pPr>
            <a:endParaRPr lang="en-US" dirty="0"/>
          </a:p>
        </p:txBody>
      </p:sp>
    </p:spTree>
    <p:extLst>
      <p:ext uri="{BB962C8B-B14F-4D97-AF65-F5344CB8AC3E}">
        <p14:creationId xmlns:p14="http://schemas.microsoft.com/office/powerpoint/2010/main" val="299153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 </a:t>
            </a:r>
            <a:endParaRPr lang="en-US" dirty="0"/>
          </a:p>
        </p:txBody>
      </p:sp>
      <p:sp>
        <p:nvSpPr>
          <p:cNvPr id="3" name="Content Placeholder 2"/>
          <p:cNvSpPr>
            <a:spLocks noGrp="1"/>
          </p:cNvSpPr>
          <p:nvPr>
            <p:ph idx="1"/>
          </p:nvPr>
        </p:nvSpPr>
        <p:spPr>
          <a:xfrm>
            <a:off x="449825" y="2112901"/>
            <a:ext cx="8244349" cy="3524865"/>
          </a:xfrm>
        </p:spPr>
        <p:txBody>
          <a:bodyPr>
            <a:normAutofit/>
          </a:bodyPr>
          <a:lstStyle/>
          <a:p>
            <a:pPr marL="0" indent="0" algn="ctr">
              <a:buNone/>
            </a:pPr>
            <a:r>
              <a:rPr lang="fa-IR" sz="2000" dirty="0">
                <a:solidFill>
                  <a:schemeClr val="tx1"/>
                </a:solidFill>
                <a:latin typeface="Aharoni" panose="02010803020104030203" pitchFamily="2" charset="-79"/>
              </a:rPr>
              <a:t> محققان سوئیسی و ایتالیایی در پژوهش خود با بررسی نمونه خون بیماران متوجه شدند </a:t>
            </a:r>
          </a:p>
          <a:p>
            <a:pPr marL="0" indent="0" algn="ctr">
              <a:buNone/>
            </a:pPr>
            <a:r>
              <a:rPr lang="fa-IR" sz="2000" dirty="0">
                <a:solidFill>
                  <a:schemeClr val="tx1"/>
                </a:solidFill>
                <a:latin typeface="Aharoni" panose="02010803020104030203" pitchFamily="2" charset="-79"/>
              </a:rPr>
              <a:t>پروتئین های خاصی که توسط گونه های مشخصی از باکتری های روده ای ساخته و </a:t>
            </a:r>
          </a:p>
          <a:p>
            <a:pPr marL="0" indent="0" algn="ctr">
              <a:buNone/>
            </a:pPr>
            <a:r>
              <a:rPr lang="fa-IR" sz="2000" dirty="0">
                <a:solidFill>
                  <a:schemeClr val="tx1"/>
                </a:solidFill>
                <a:latin typeface="Aharoni" panose="02010803020104030203" pitchFamily="2" charset="-79"/>
              </a:rPr>
              <a:t>ترشح می شود، در خون بیماران آلزایمری وجود ندارد.</a:t>
            </a:r>
          </a:p>
          <a:p>
            <a:pPr marL="0" indent="0" algn="ctr">
              <a:buNone/>
            </a:pPr>
            <a:r>
              <a:rPr lang="fa-IR" sz="2000" dirty="0">
                <a:solidFill>
                  <a:schemeClr val="tx1"/>
                </a:solidFill>
                <a:latin typeface="Aharoni" panose="02010803020104030203" pitchFamily="2" charset="-79"/>
              </a:rPr>
              <a:t> این پروتئین ها با تحریک سیستم ایمنی و عصبی تولید و رسوب هرچه بیشتر </a:t>
            </a:r>
          </a:p>
          <a:p>
            <a:pPr marL="0" indent="0" algn="ctr">
              <a:buNone/>
            </a:pPr>
            <a:r>
              <a:rPr lang="fa-IR" sz="2000" dirty="0">
                <a:solidFill>
                  <a:schemeClr val="tx1"/>
                </a:solidFill>
                <a:latin typeface="Aharoni" panose="02010803020104030203" pitchFamily="2" charset="-79"/>
              </a:rPr>
              <a:t>پلاک های آمیلوئیدی را کم میکنند </a:t>
            </a:r>
          </a:p>
          <a:p>
            <a:pPr marL="0" indent="0" algn="r">
              <a:buNone/>
            </a:pPr>
            <a:endParaRPr lang="en-US" sz="2400" dirty="0"/>
          </a:p>
        </p:txBody>
      </p:sp>
    </p:spTree>
    <p:extLst>
      <p:ext uri="{BB962C8B-B14F-4D97-AF65-F5344CB8AC3E}">
        <p14:creationId xmlns:p14="http://schemas.microsoft.com/office/powerpoint/2010/main" val="2693061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606F5-275D-48F1-91E2-C07BFA568D53}"/>
              </a:ext>
            </a:extLst>
          </p:cNvPr>
          <p:cNvSpPr>
            <a:spLocks noGrp="1"/>
          </p:cNvSpPr>
          <p:nvPr>
            <p:ph type="title"/>
          </p:nvPr>
        </p:nvSpPr>
        <p:spPr>
          <a:xfrm>
            <a:off x="884902" y="297907"/>
            <a:ext cx="8259098" cy="763526"/>
          </a:xfrm>
        </p:spPr>
        <p:txBody>
          <a:bodyPr>
            <a:normAutofit fontScale="90000"/>
          </a:bodyPr>
          <a:lstStyle/>
          <a:p>
            <a:r>
              <a:rPr lang="fa-IR" dirty="0">
                <a:solidFill>
                  <a:schemeClr val="bg1"/>
                </a:solidFill>
              </a:rPr>
              <a:t>ارتباط پژوهش انجام شده با میکروبیوم ها</a:t>
            </a:r>
            <a:r>
              <a:rPr lang="fa-IR" dirty="0"/>
              <a:t/>
            </a:r>
            <a:br>
              <a:rPr lang="fa-IR" dirty="0"/>
            </a:br>
            <a:endParaRPr lang="en-US" dirty="0"/>
          </a:p>
        </p:txBody>
      </p:sp>
      <p:sp>
        <p:nvSpPr>
          <p:cNvPr id="3" name="Content Placeholder 2">
            <a:extLst>
              <a:ext uri="{FF2B5EF4-FFF2-40B4-BE49-F238E27FC236}">
                <a16:creationId xmlns:a16="http://schemas.microsoft.com/office/drawing/2014/main" id="{E42C62BB-BC47-4A55-9245-CD62AA75075E}"/>
              </a:ext>
            </a:extLst>
          </p:cNvPr>
          <p:cNvSpPr>
            <a:spLocks noGrp="1"/>
          </p:cNvSpPr>
          <p:nvPr>
            <p:ph idx="1"/>
          </p:nvPr>
        </p:nvSpPr>
        <p:spPr>
          <a:xfrm>
            <a:off x="449825" y="1511195"/>
            <a:ext cx="8244349" cy="3524865"/>
          </a:xfrm>
        </p:spPr>
        <p:txBody>
          <a:bodyPr>
            <a:normAutofit/>
          </a:bodyPr>
          <a:lstStyle/>
          <a:p>
            <a:pPr marL="0" indent="0">
              <a:buNone/>
            </a:pPr>
            <a:endParaRPr lang="fa-IR" dirty="0"/>
          </a:p>
          <a:p>
            <a:pPr marL="0" indent="0" algn="ctr">
              <a:buNone/>
            </a:pPr>
            <a:r>
              <a:rPr lang="fa-IR" sz="2200" dirty="0">
                <a:solidFill>
                  <a:schemeClr val="tx1"/>
                </a:solidFill>
              </a:rPr>
              <a:t>دقیقا مشخص نیست که چه باکتری هایی و با چه مکانیسمی فرایند</a:t>
            </a:r>
          </a:p>
          <a:p>
            <a:pPr marL="0" indent="0" algn="ctr">
              <a:buNone/>
            </a:pPr>
            <a:r>
              <a:rPr lang="fa-IR" sz="2200" dirty="0">
                <a:solidFill>
                  <a:schemeClr val="tx1"/>
                </a:solidFill>
              </a:rPr>
              <a:t> رسوب پلاک های آمیلوئیدی را تسریع می کنند. تغییر جمعیتی </a:t>
            </a:r>
          </a:p>
          <a:p>
            <a:pPr marL="0" indent="0" algn="ctr">
              <a:buNone/>
            </a:pPr>
            <a:r>
              <a:rPr lang="fa-IR" sz="2200" dirty="0">
                <a:solidFill>
                  <a:schemeClr val="tx1"/>
                </a:solidFill>
              </a:rPr>
              <a:t>فلور نرمال میکروبی باعث جایگزین شدن گونه های نادر باکتری</a:t>
            </a:r>
          </a:p>
          <a:p>
            <a:pPr marL="0" indent="0" algn="ctr">
              <a:buNone/>
            </a:pPr>
            <a:r>
              <a:rPr lang="fa-IR" sz="2200" dirty="0">
                <a:solidFill>
                  <a:schemeClr val="tx1"/>
                </a:solidFill>
              </a:rPr>
              <a:t> که معمولا بیماری زا نیز هستند می شود. علاوه برآن، تنوع این باکتری های </a:t>
            </a:r>
          </a:p>
          <a:p>
            <a:pPr marL="0" indent="0" algn="ctr">
              <a:buNone/>
            </a:pPr>
            <a:r>
              <a:rPr lang="fa-IR" sz="2200" dirty="0">
                <a:solidFill>
                  <a:schemeClr val="tx1"/>
                </a:solidFill>
              </a:rPr>
              <a:t>هم زیست در بیماران آلزایمر در مقایسه با افراد سالم کاهش معنا داری دارد</a:t>
            </a:r>
          </a:p>
          <a:p>
            <a:pPr marL="0" indent="0">
              <a:buNone/>
            </a:pPr>
            <a:endParaRPr lang="en-US" dirty="0"/>
          </a:p>
        </p:txBody>
      </p:sp>
    </p:spTree>
    <p:extLst>
      <p:ext uri="{BB962C8B-B14F-4D97-AF65-F5344CB8AC3E}">
        <p14:creationId xmlns:p14="http://schemas.microsoft.com/office/powerpoint/2010/main" val="59789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958</Words>
  <Application>Microsoft Office PowerPoint</Application>
  <PresentationFormat>On-screen Show (16:9)</PresentationFormat>
  <Paragraphs>129</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2  Titr</vt:lpstr>
      <vt:lpstr>Aharoni</vt:lpstr>
      <vt:lpstr>Arial</vt:lpstr>
      <vt:lpstr>Calibri</vt:lpstr>
      <vt:lpstr>Times New Roman</vt:lpstr>
      <vt:lpstr>Office Theme</vt:lpstr>
      <vt:lpstr>PowerPoint Presentation</vt:lpstr>
      <vt:lpstr>’اثر میکروبیم های روده به روی آلزایمر و زوال عقل’ </vt:lpstr>
      <vt:lpstr>مقدمه</vt:lpstr>
      <vt:lpstr>اپیدمیولوژی بیماری زوال عقل</vt:lpstr>
      <vt:lpstr> </vt:lpstr>
      <vt:lpstr>PowerPoint Presentation</vt:lpstr>
      <vt:lpstr>میکروبیوم چیست</vt:lpstr>
      <vt:lpstr> </vt:lpstr>
      <vt:lpstr>ارتباط پژوهش انجام شده با میکروبیوم ها </vt:lpstr>
      <vt:lpstr>PowerPoint Presentation</vt:lpstr>
      <vt:lpstr>هموسیستئین و نقش آن در حافظه</vt:lpstr>
      <vt:lpstr>شرح آزمایش</vt:lpstr>
      <vt:lpstr>PowerPoint Presentation</vt:lpstr>
      <vt:lpstr>تست رفتاری</vt:lpstr>
      <vt:lpstr>روش تحقیق </vt:lpstr>
      <vt:lpstr>PowerPoint Presentation</vt:lpstr>
      <vt:lpstr>تشکر از حسن توجه شما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2022-05-05T14:48:39Z</dcterms:modified>
</cp:coreProperties>
</file>